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295" r:id="rId3"/>
    <p:sldId id="257" r:id="rId4"/>
    <p:sldId id="262" r:id="rId5"/>
    <p:sldId id="279" r:id="rId6"/>
    <p:sldId id="258" r:id="rId7"/>
    <p:sldId id="263" r:id="rId8"/>
    <p:sldId id="259" r:id="rId9"/>
    <p:sldId id="273" r:id="rId10"/>
    <p:sldId id="268" r:id="rId11"/>
    <p:sldId id="270" r:id="rId12"/>
    <p:sldId id="271" r:id="rId13"/>
    <p:sldId id="288" r:id="rId14"/>
    <p:sldId id="287" r:id="rId15"/>
    <p:sldId id="291" r:id="rId16"/>
    <p:sldId id="292" r:id="rId17"/>
    <p:sldId id="289" r:id="rId18"/>
    <p:sldId id="305" r:id="rId19"/>
    <p:sldId id="272" r:id="rId20"/>
    <p:sldId id="265" r:id="rId21"/>
    <p:sldId id="269" r:id="rId22"/>
    <p:sldId id="276" r:id="rId23"/>
    <p:sldId id="274" r:id="rId24"/>
    <p:sldId id="277" r:id="rId25"/>
    <p:sldId id="275" r:id="rId26"/>
    <p:sldId id="278" r:id="rId27"/>
    <p:sldId id="293" r:id="rId28"/>
    <p:sldId id="314" r:id="rId29"/>
    <p:sldId id="315" r:id="rId30"/>
    <p:sldId id="281" r:id="rId31"/>
    <p:sldId id="298" r:id="rId32"/>
    <p:sldId id="299" r:id="rId33"/>
    <p:sldId id="297" r:id="rId34"/>
    <p:sldId id="300" r:id="rId35"/>
    <p:sldId id="296" r:id="rId36"/>
    <p:sldId id="285" r:id="rId37"/>
    <p:sldId id="308" r:id="rId38"/>
    <p:sldId id="306" r:id="rId39"/>
    <p:sldId id="301" r:id="rId40"/>
    <p:sldId id="304" r:id="rId41"/>
    <p:sldId id="302" r:id="rId42"/>
    <p:sldId id="303" r:id="rId43"/>
    <p:sldId id="280" r:id="rId44"/>
    <p:sldId id="282" r:id="rId45"/>
    <p:sldId id="307" r:id="rId46"/>
    <p:sldId id="283" r:id="rId47"/>
    <p:sldId id="309" r:id="rId48"/>
    <p:sldId id="310" r:id="rId49"/>
    <p:sldId id="311" r:id="rId50"/>
    <p:sldId id="286" r:id="rId51"/>
    <p:sldId id="284" r:id="rId52"/>
    <p:sldId id="313" r:id="rId53"/>
    <p:sldId id="312" r:id="rId54"/>
    <p:sldId id="316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F6B1A-8D75-4B64-A4F8-551667886DB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1B3A5-C5FD-45BA-B044-09DC54AD73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B3A5-C5FD-45BA-B044-09DC54AD732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B3A5-C5FD-45BA-B044-09DC54AD732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B3A5-C5FD-45BA-B044-09DC54AD732E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B3A5-C5FD-45BA-B044-09DC54AD732E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54B8C1-9C2E-4867-AC52-5E229BF4915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B02DDB-3E17-430B-8ECD-4435FAFE3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Northern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Six Separate Ranges</a:t>
            </a:r>
          </a:p>
          <a:p>
            <a:pPr lvl="1"/>
            <a:r>
              <a:rPr lang="en-US" dirty="0" smtClean="0"/>
              <a:t>Middle Atlas</a:t>
            </a:r>
          </a:p>
          <a:p>
            <a:pPr lvl="1"/>
            <a:r>
              <a:rPr lang="en-US" dirty="0" smtClean="0"/>
              <a:t>High Atlas</a:t>
            </a:r>
          </a:p>
          <a:p>
            <a:pPr lvl="1"/>
            <a:r>
              <a:rPr lang="en-US" dirty="0" smtClean="0"/>
              <a:t>Anti-Atlas</a:t>
            </a:r>
          </a:p>
          <a:p>
            <a:pPr lvl="1"/>
            <a:r>
              <a:rPr lang="en-US" dirty="0" smtClean="0"/>
              <a:t>Tell Atlas</a:t>
            </a:r>
          </a:p>
          <a:p>
            <a:pPr lvl="1"/>
            <a:r>
              <a:rPr lang="en-US" dirty="0" smtClean="0"/>
              <a:t>Saharan Atlas</a:t>
            </a:r>
          </a:p>
          <a:p>
            <a:pPr lvl="1"/>
            <a:r>
              <a:rPr lang="en-US" dirty="0" err="1" smtClean="0"/>
              <a:t>Aures</a:t>
            </a:r>
            <a:r>
              <a:rPr lang="en-US" dirty="0" smtClean="0"/>
              <a:t> Mountains</a:t>
            </a:r>
          </a:p>
          <a:p>
            <a:r>
              <a:rPr lang="en-US" dirty="0" smtClean="0"/>
              <a:t>Tectonic Plate</a:t>
            </a:r>
          </a:p>
          <a:p>
            <a:r>
              <a:rPr lang="en-US" dirty="0" smtClean="0"/>
              <a:t> Toubkal mountain </a:t>
            </a:r>
          </a:p>
          <a:p>
            <a:pPr lvl="1"/>
            <a:r>
              <a:rPr lang="en-US" dirty="0" smtClean="0"/>
              <a:t>13,671 ft</a:t>
            </a:r>
            <a:endParaRPr lang="en-US" dirty="0"/>
          </a:p>
        </p:txBody>
      </p:sp>
      <p:pic>
        <p:nvPicPr>
          <p:cNvPr id="33794" name="Picture 2" descr="Location of the Atlas Mountains (colored red) across North Afr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143000"/>
            <a:ext cx="3822357" cy="2209800"/>
          </a:xfrm>
          <a:prstGeom prst="rect">
            <a:avLst/>
          </a:prstGeom>
          <a:noFill/>
        </p:spPr>
      </p:pic>
      <p:pic>
        <p:nvPicPr>
          <p:cNvPr id="33796" name="Picture 4" descr="The tectonic boundary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733800"/>
            <a:ext cx="4038600" cy="2492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38" name="Picture 2" descr="Thumbn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595734"/>
            <a:ext cx="3429000" cy="2290466"/>
          </a:xfrm>
          <a:prstGeom prst="rect">
            <a:avLst/>
          </a:prstGeom>
          <a:noFill/>
        </p:spPr>
      </p:pic>
      <p:pic>
        <p:nvPicPr>
          <p:cNvPr id="39940" name="Picture 4" descr="http://muller.lbl.gov/travel_photos/morocco05/Morocco05-Images/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962400"/>
            <a:ext cx="3860800" cy="2895600"/>
          </a:xfrm>
          <a:prstGeom prst="rect">
            <a:avLst/>
          </a:prstGeom>
          <a:noFill/>
        </p:spPr>
      </p:pic>
      <p:pic>
        <p:nvPicPr>
          <p:cNvPr id="39942" name="Picture 6" descr="http://www.travelphoto.net/a-photo-a-day/wordpress/wp-content/uploads/2007/05/pict0054-01-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1605915"/>
            <a:ext cx="3429000" cy="2280285"/>
          </a:xfrm>
          <a:prstGeom prst="rect">
            <a:avLst/>
          </a:prstGeom>
          <a:noFill/>
        </p:spPr>
      </p:pic>
      <p:pic>
        <p:nvPicPr>
          <p:cNvPr id="39944" name="Picture 8" descr="http://drnan.files.wordpress.com/2008/06/atlas-mountain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000500"/>
            <a:ext cx="408622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Sahara Desert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45720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“The Great Desert” in Arabic</a:t>
            </a:r>
          </a:p>
          <a:p>
            <a:r>
              <a:rPr lang="en-US" dirty="0" smtClean="0"/>
              <a:t>World’s Largest Hot Desert</a:t>
            </a:r>
          </a:p>
          <a:p>
            <a:pPr lvl="1"/>
            <a:r>
              <a:rPr lang="en-US" dirty="0" smtClean="0"/>
              <a:t>Europe or the US</a:t>
            </a:r>
          </a:p>
          <a:p>
            <a:pPr lvl="1"/>
            <a:r>
              <a:rPr lang="en-US" dirty="0" smtClean="0"/>
              <a:t>Anyone want to guess what the world’s largest </a:t>
            </a:r>
            <a:r>
              <a:rPr lang="en-US" i="1" dirty="0" smtClean="0"/>
              <a:t>desert </a:t>
            </a:r>
            <a:r>
              <a:rPr lang="en-US" dirty="0" smtClean="0"/>
              <a:t>is?</a:t>
            </a:r>
          </a:p>
          <a:p>
            <a:r>
              <a:rPr lang="en-US" dirty="0" smtClean="0"/>
              <a:t>Sand Dunes</a:t>
            </a:r>
          </a:p>
          <a:p>
            <a:pPr lvl="1"/>
            <a:r>
              <a:rPr lang="en-US" dirty="0" smtClean="0"/>
              <a:t>590 feet tall!</a:t>
            </a:r>
          </a:p>
          <a:p>
            <a:r>
              <a:rPr lang="en-US" dirty="0" smtClean="0"/>
              <a:t>Surrounded by mountain ranges</a:t>
            </a:r>
          </a:p>
          <a:p>
            <a:pPr lvl="1"/>
            <a:r>
              <a:rPr lang="en-US" dirty="0" err="1" smtClean="0"/>
              <a:t>Orographic</a:t>
            </a:r>
            <a:r>
              <a:rPr lang="en-US" dirty="0" smtClean="0"/>
              <a:t> Effect!</a:t>
            </a:r>
            <a:endParaRPr lang="en-US" dirty="0"/>
          </a:p>
        </p:txBody>
      </p:sp>
      <p:pic>
        <p:nvPicPr>
          <p:cNvPr id="43010" name="Picture 2" descr="http://1.bp.blogspot.com/_arqEdb53CpE/S8MbbsxVWcI/AAAAAAAACyg/WtjTvdNGGjY/s1600/sahara_dese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57200"/>
            <a:ext cx="3733800" cy="3000467"/>
          </a:xfrm>
          <a:prstGeom prst="rect">
            <a:avLst/>
          </a:prstGeom>
          <a:noFill/>
        </p:spPr>
      </p:pic>
      <p:pic>
        <p:nvPicPr>
          <p:cNvPr id="43012" name="Picture 4" descr="Sahara Desert, Morocco pictures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3550" y="3733800"/>
            <a:ext cx="3600450" cy="2703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Sahara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4" name="Picture 4" descr="http://www.h4ppy.com/blog/uploaded_images/The%20Sahara%20is%20not%20all%20sand-7849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00200"/>
            <a:ext cx="4568429" cy="3048000"/>
          </a:xfrm>
          <a:prstGeom prst="rect">
            <a:avLst/>
          </a:prstGeom>
          <a:noFill/>
        </p:spPr>
      </p:pic>
      <p:pic>
        <p:nvPicPr>
          <p:cNvPr id="46086" name="Picture 6" descr="http://t1.gstatic.com/images?q=tbn:ANd9GcQoebSp_HV7TlTtIsqJcY1S7Looo4bPEAKwf_bn8DZWunMh-iP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0"/>
            <a:ext cx="2857500" cy="1600200"/>
          </a:xfrm>
          <a:prstGeom prst="rect">
            <a:avLst/>
          </a:prstGeom>
          <a:noFill/>
        </p:spPr>
      </p:pic>
      <p:pic>
        <p:nvPicPr>
          <p:cNvPr id="46088" name="Picture 8" descr="http://upload.wikimedia.org/wikipedia/commons/c/ca/Saha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743200"/>
            <a:ext cx="4191000" cy="3143250"/>
          </a:xfrm>
          <a:prstGeom prst="rect">
            <a:avLst/>
          </a:prstGeom>
          <a:noFill/>
        </p:spPr>
      </p:pic>
      <p:pic>
        <p:nvPicPr>
          <p:cNvPr id="46090" name="Picture 10" descr="http://www.treehugger.com/crackedsaharasa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851400"/>
            <a:ext cx="2971800" cy="200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of the Sahara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752600"/>
            <a:ext cx="38862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Camels</a:t>
            </a:r>
          </a:p>
          <a:p>
            <a:r>
              <a:rPr lang="en-US" dirty="0" smtClean="0"/>
              <a:t>Addax Antelope</a:t>
            </a:r>
          </a:p>
          <a:p>
            <a:r>
              <a:rPr lang="en-US" dirty="0" smtClean="0"/>
              <a:t>Ostrich</a:t>
            </a:r>
          </a:p>
          <a:p>
            <a:r>
              <a:rPr lang="en-US" dirty="0" smtClean="0"/>
              <a:t>Goats</a:t>
            </a:r>
          </a:p>
          <a:p>
            <a:r>
              <a:rPr lang="en-US" dirty="0" err="1" smtClean="0"/>
              <a:t>Dorcas</a:t>
            </a:r>
            <a:r>
              <a:rPr lang="en-US" dirty="0" smtClean="0"/>
              <a:t> </a:t>
            </a:r>
            <a:r>
              <a:rPr lang="en-US" dirty="0" err="1" smtClean="0"/>
              <a:t>Gazele</a:t>
            </a:r>
            <a:endParaRPr lang="en-US" dirty="0" smtClean="0"/>
          </a:p>
          <a:p>
            <a:r>
              <a:rPr lang="en-US" dirty="0" err="1" smtClean="0"/>
              <a:t>Deathstalker</a:t>
            </a:r>
            <a:r>
              <a:rPr lang="en-US" dirty="0" smtClean="0"/>
              <a:t> Scorpion</a:t>
            </a:r>
          </a:p>
          <a:p>
            <a:r>
              <a:rPr lang="en-US" dirty="0" smtClean="0"/>
              <a:t>Monitor Lizard</a:t>
            </a:r>
          </a:p>
          <a:p>
            <a:r>
              <a:rPr lang="en-US" dirty="0" smtClean="0"/>
              <a:t>Sand Vipers</a:t>
            </a:r>
          </a:p>
          <a:p>
            <a:r>
              <a:rPr lang="en-US" dirty="0" smtClean="0"/>
              <a:t>Cobra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1828800"/>
            <a:ext cx="4038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African </a:t>
            </a:r>
            <a:r>
              <a:rPr lang="en-US" dirty="0" err="1" smtClean="0"/>
              <a:t>Silverbill</a:t>
            </a:r>
            <a:r>
              <a:rPr lang="en-US" dirty="0" smtClean="0"/>
              <a:t> </a:t>
            </a:r>
          </a:p>
          <a:p>
            <a:r>
              <a:rPr lang="en-US" dirty="0" smtClean="0"/>
              <a:t>Black-throated Fire Finch</a:t>
            </a:r>
          </a:p>
          <a:p>
            <a:r>
              <a:rPr lang="en-US" dirty="0" smtClean="0"/>
              <a:t>Barn Owl</a:t>
            </a:r>
          </a:p>
          <a:p>
            <a:r>
              <a:rPr lang="en-US" dirty="0" smtClean="0"/>
              <a:t>Desert Eagle</a:t>
            </a:r>
          </a:p>
          <a:p>
            <a:r>
              <a:rPr lang="en-US" dirty="0" smtClean="0"/>
              <a:t> Nubian Bustards</a:t>
            </a:r>
          </a:p>
          <a:p>
            <a:r>
              <a:rPr lang="en-US" dirty="0" smtClean="0"/>
              <a:t>Spotted Hyena</a:t>
            </a:r>
          </a:p>
          <a:p>
            <a:r>
              <a:rPr lang="en-US" dirty="0" smtClean="0"/>
              <a:t>Saharan Cheetah</a:t>
            </a:r>
            <a:endParaRPr lang="en-US" dirty="0"/>
          </a:p>
        </p:txBody>
      </p:sp>
      <p:pic>
        <p:nvPicPr>
          <p:cNvPr id="37890" name="Picture 2" descr="http://t1.gstatic.com/images?q=tbn:ANd9GcSxm2xRNXnwjtq9cKRYbdFpSIxpwe_PlSbXuuvAACgNaGka0-Q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447800"/>
            <a:ext cx="1532488" cy="1238251"/>
          </a:xfrm>
          <a:prstGeom prst="rect">
            <a:avLst/>
          </a:prstGeom>
          <a:noFill/>
        </p:spPr>
      </p:pic>
      <p:sp>
        <p:nvSpPr>
          <p:cNvPr id="37892" name="AutoShape 4" descr="data:image/jpg;base64,/9j/4AAQSkZJRgABAQAAAQABAAD/2wCEAAkGBhISERMTExQWFRUWGSIZGBgXGB8eHRkhIR8eICAbHhweHSYfGBsjGyAcIjIgJSkqLC0tGx8xNTIqNSYtLSkBCQoKDgwOGg8PGiwkHyQsLCwsLCwsLCwsLCwsLCwsLCwsLCwsLCwsLCwsLCwsLCwsLCwsLCwsLCwsLCwsLCwsLP/AABEIAMYA/gMBIgACEQEDEQH/xAAbAAACAgMBAAAAAAAAAAAAAAAEBQIDAAEGB//EAD0QAAIBAwMDAwIFAgMIAAcAAAECEQMSIQAEMQUiQRMyUWFxBiNCgZEUUnKhsQcVM2LB0eHwFiRTgqKy8f/EABkBAQEBAQEBAAAAAAAAAAAAAAEAAgMEBf/EACMRAAMAAgICAgIDAAAAAAAAAAABEQIhMUESUQNhEyJxgbH/2gAMAwEAAhEDEQA/AHrq7TkrGTAk4/czqI2pPtYiZxwI+2BM/T541pKkElzbHkkHifBxA5/YaG2FRagVhuKlQycCxVJ4YQgEqPvE+Tr5HB9QL2nQkDlwtzMIJJ8CMkkjH7edHf0igQzKBxAB/jED50JRoyLCpKkGYaAv0J5PH31tdxaCAoPwCJY48LOMYydFIqo2lS0lVXMSTP8A9omB45/bUn3Rnsokgj3MYHIHHgfz7dC1d+8OZcRwWFqjxkKBAAMgCeMnGqOp1Gq2IrSS3baIBxIHKyvOO766YFhZXqJ6ypUdgyqIsVgmTABK4xmJ41fvOp0aLRKkn3E2yfgC4iSY+nH20r2zUqO5sG5O5cpJFCCikchQvuM/SOfJOrth+GjUJepRTb1HYkLcGe2MhyfYCZJg/SYxrbxnJlZJ7QUnU6NQKUJ7sARwfhSJUQBq7c7oj2QYMQDJIHHbxz8/zoPaVKUsRub7YQKoUKsYkAAzJzM8REaJJF5KDuH6iLZB4MnJAxgf99Z4NAVRKzO1ZqwppTMkkgAeACCTknJwDaOBOl276xuxVb+m9SsxM94sUDxYsAjByzEE/EDPQJ01Zaqe9wIVmhrcyQgYQCTyYk8TozbqASQFH3EXcATpTQCnZbOooT1UWmUi+wzcbfliTAJmZM+InTdalO0yzJj2wZEmAM5IJHJ/jVFauRklRccSYE4AyAAWMiBOZ5Go1aa1HA9Q9srCoFDZkHj3Hj3fOPIoQUxqhMIkiR3tH78MYn6edQWoSjtUKAAwYLRODknxySAMeY1taaf2livxknwMTwTIzjnW33ARlXvuIkgAwq92WaCpyJifjQIP07qKVUL05ZASJIMmJnBE8ZnOt7/f1KS+otOpUJyBTWSR8jOB9fnU9y4YEH2gA/Q8wszM48wOPnGV2Kd5IkAdpMkyY/08Ej6aiBqdalWDM6kA/pqAgmAMQwF2Y4kfOqH357USgpAPbNSZIunCggALiWIzxPOmFPcflfm2opMKFAaR5AjDZB7cDGdLRt/WSoqhkDgiRhlJzIYGJ+/yeY0oApa9tO6qFpszEBVm6cxEjMfMR5HnSutv32tNdxYiI0APUUMwIiKlwBJOGyRHFsZOr+j9LFNvRoVatZ5kntJJEAhmtPbFq2jGfJ4D3m2uqO1KkTWM/mElrSpgLbxOTnHESPOlED3oMpbFGAYMz3n1GJLBiCLp7luDFo+nxwdFnp9zqVNuLm7QR4kczcRPEcnPjQfT9jUWkT/xK1oEyJZgD7wGAMLMCTHOZGjoVR6IANbkByLAsgyQuOSJJzjAOs9iTodep3kUy7MJuIUBFPFtx7XJzNsxB50GnSalSsa4DwqiWNaQfJIRImSY7jGDgxGr/wCheiSzuH8G3CSRBaWPaogmJjnGodUYu4SlWrpQVctSQL6jE5VT2tYFgXTAkYOTra2ZsBa23ZlKI9/qE9tNRnuhQrQQZMgsSOMavpUrWRKzqDRplmX1g9kkzeEiWwJJH6QAM5zbbL0KYFNEpLEIBF0nyW5aPLZk4g8grcbdCPyaLrgD1EtFSM3MbmCoue3BbIxJ7aIrs53adYNestqldqhXuAdQRJAEA915A7RPap+CdMt11hqv5VBK7IzjvUhafMkmXBKjziDbPA0Bu+rpTf03pPVpxdmqrFmJbtkdmVBFuQImI4ZUHCoHuIU+ynTQ5LAPa1rWhiDkmCftpTL+SR6QLbCTYrElZUIxaR3hAC4uPtJmGGYGqdvsab9yWgHzTQLOeMyQvwP+w0w33UKi01SjQ9SvUIy5haYbg2/XMDGPnQTb11qOy1KzxCMoptapiVgEeRMkMZgcQALcLQzPTlgMUDSSWJxH2HBGIERPJ1FqpEWUhSReS8AHzhQY92M/PnQtTflQAoMmP0hseZLYODyBjVxrFwticdvECOOPoJg8ca4Q2L+rvvXNtNabB+QxXAAEiGiTMkniIjWbSt2QzK7SJFJwuRmwFSTjEwP2jTWltjBukgwCACJ+ZHkff+NLeo1/SUMqpTCzPb3NxK3yAg+TDE4EDWqDM6fQrmnUNQ06F9QkKALaafpgXAFicyw/Y51un07b01Ql5C/qqvgzOTItJngAeedU9L6iKjkmnBIW2wlyxwO1LexRJknGDkxprUoXtL2wO1SJgD9IAOAefOpt0ktENsRTuARQsx2qFAImeIub5mI1gLsO1FYMMEC39s2x9+Ma3W3agwWkgyOZgnEKsyJgfcgQdVU9nvC97miiXSBDFyomLskIT/PHGmEaWhWDXvUWnTA7kVQZM/3TAGOAPA+Y0ftwDdKk+PpGef8At9dVVaoQQxf6Kq8/JxxnzqtqpIuI93CjLeJLMxHz4E486BCqDKsS4wBhVJM44gdo4y2hT1AO3ppVtdffTh8zDSCJRsH3XHyProzbbUlbGUKB4kN+2MYPnUK7Mq2qoGMz4wc4nGP/AE6UEpTYArSoD+b5iBMdpP8AbyAM6Dr7bcVG91IUwoiENzEzzPaoP2OFgjQ6buvcKdNVIzkM1oBEqJgs2cEL9tT9Sr6QEGmWIgK8MRPlfdkjMyIIxqWhGblmtsJFoPFy4I88ETAAIH2+tb9SWmrPbAiYXJJA4BOXJPk/UQNK97tqb2gAtdk99wx47iq84k4geY1PadLpoVLepZxbcRcx+WKyccAQP9dSAgOtVG/4lN6bEhlViWciP7M+RGIGG0k3Cbt6yMhTbq1UqWNVASSVBgkT9PkTp/QoUahJBIB4CMASFPCsD29uCQfoTOAR/QOa68JSRcFF7qhJklnbKgEwFBM9xPJnWOgZy+26NWECmxVe4haMOsyZJqXTf5j9sk6cUeiEKyp6hITuVioqMM2ibiKQYzkjieANOko2hiSWzM4VRn4UCQJ44xxqrcelVWpTRIuOWEKViDMtAPjJGIPgTqtGQp2nT0Bb1VpmqotdabsFQkDshTOBGCfkwNWUwKKCxhalxKohRBNsAGzgEwAvJuk6D6R0altlLXH8xhIdw5djcBCiTfBBnI8+Mnvv1BuIaIy8qIME2wRIMDkSJgQODMEE5YRVTmAQvbcD8kQVExxB7ecjUfShFCqLYggqOZEY/UIgx9MTqaOrMqsQjkdomWPEkCAZ7o7hMnGqxuFr0QVFU3K36SCsHxgGTyCAeBwdZNaAeqdSo0SEepRWp4VyYHEAxgADwcCPGoJWXc5pOpU5ZrO0KJgi49yYEjAY4Mg2krZ/hynT5RXbyXUFpgsJlSSQMeTxJkYq3vUhJJg2IKjyZUKCRz4byAe7j5Gm+gYu2/U/VVjdUWkFtNWpclQGQQQUCrM3ABZx4nVu629CnSY1arsE7u91W52ntF0EwSDOD9cHVnT6VAq7h9xXr1MgrSJRRPYGqMoRaazJAIJjzjRh/Cxu9eolOoFEI79oUQDNpmUuk3Y4kSDJ006Zot21MMDUqVPQVB3KFLXG2Lbj7sfpWbjaScCXDbWiyEFCQVtLEgSGGQSRINoIMSc/XVO0Q7pmDN+WY9MIp4zK5aCTxIiQxHABJ3UKKU2RHa1qilrCQGAEMBOYMqBJ8EiRmLxpNlR3K7akV223pOVdVEOBaWMhvJifI8n6aU781S5EuXHJRL+cmFWcTGY+MmdWbmhWqk0TVp0Bb2QEIQFjc5IimjOG496qMkSJUL6r00GwrVaSphlqByST5DlWuEKOCORjGtrGGLR8OpfmJTpvSEE3LJLDGIknPE4GrjvVUEqruZwQDBOREEdomTcZ4+2sp7jbyyLDXRikxIJzNxSCczyTJnRdaoO3GBwGgCBGCAcTnXnOwNtwXkOh7sEBz9omAZj/AMao3e9sWo7oXMAKlJCWAyO5pJHjMfODqgbt2q+mBUqBiSZaQDMzaottPMk+dNiPTiDc8TGTxg88fGAfnTABOl1K9airOlhMhlKxGcCCfC/5zovc7BCKVzuSLZNMAMxHIkzaGOTaPAH11ZkhruB8mI+OcxyI50PYWBIIJByGW3AkE5AJ45JyIOZ00oSffksWFMs4HMlj4wW+fJ8DVO93DMg9OAzASQQxU4xBgyPgiRPGphfTYQCATcQMTjAI848Z8arrvVYOocKC10qFE5wgYmVEmSRJMwDqST5Iq2prTUapTFOguFFxFRs+5lDFTyTH1+mqumpUqMajVCpYQAvcg4hrRYzE44j4+5wMR6ncTzYrcjgQbsD/ABHOh33dNbxeR4kkyDwp4yJ+gMxnVSL6fUnC2CBVBjuliPAa24WzzBOPrrVVxUKSy1GXuEA9pEyIkhuMm4886FStStlFi5mDFZJYgFpaAcj45mMg82GrTtFzsbgPy2RrlBk+0rK/v9ecaoRVQ3hLYdg1NYCBgimcQxDENPgcg/bVdQ1oYIAWJlQxVBHBUSZICzAAJw05jRte2EVoFxBW6EzGIUkG6B7ZBiftpW3UitRqNjFrQ4qXEqgKmXaQBccAUxgyQJyNSRGw7U9x6QvArU4prTErcjS97OQR+WVJC8fBjTKhRmnYbngyzuxV8GYAESpM88j50g/EVKpU239RRFQNRYVkLA5gZUCJUGnJtB8ic8O9nWmlTrU2/LdA4Y5LDwMsSIJz++POtZbSaBctEev7M0aZroq/kqWJHJEglIiDct2CcGIE5E9rU9T01CVnuAa9jEYFsiPcbjheJM8YH6t3baopNzFHUFptAtyFjCEz9yBk6h0pqtTbUXcvaaS2sIQiaeYtm+B3TBmcDE6Wv1TZXY6qgLU9F1JLAOQzj2iAOyTaimMwJ/k6XblCamCFPuY9p7eFVfBbH1AJjnUNl0BKId0JDYU1a01Hgckd3we3KjiV41Xu901R5oqpAgLdBWSQJbkA5ET88axF0KvYY3UkpguTJX2ipUClpHCKTDHJEgGJMAnQm83VUhGiakytNmCBCTnuHJUWwpE/bOqm3aflo0VGpjBALhSxmLok4yZ8Wj6a3unrAMFBphoCkGDEZhYwfHJIOccB0RW1KpEMiCmq+04ZyIJYi6O5p7WP1I8AzZbutXp/lU3CkFVMKJEETC9wx5AzgCPAO5eo1alTDKjWlmDt6jGQQAJAjuPAnBjxqjdbI1LUFV6MfqpgwYzg4LE/AgaUl2Rdu9u4orSDMlKmtwFjXEmSXaRfyTAPxz41b05wSyhC4VQCKiFQ7DJlmbuAaOBAIk6X06O4oEUqbbtVX3MrCaxJkkh2wqgjC8EkSSDDzaboiipr0yl3aocrUJk2qAtMEsTnz4+JOtPGGVkHAHccmymjAMlK4WkZtkNDHInxA4xpF+LN6tMhNvQ3Vf1Mi9mZZgwzAqbmGWHqGBzHwz6ht6oIpMvpqRwy3qwIMqEDA23Hu4g8nUG6hS2wBYC4kKqrcXfMALTU+22TkAQCc6VUZaTAen7Q0qF+2qmmaTqSO82CZYOzNYilgZIAXkAAHRq0kUGoxp2E3+oSI7stkGWBjAMiDAgHFe46b/UgmolRaVMkmleEU+0FmIm0m089xkmNWL0OwOXYmiwg0izekF5CWnDKAB4Ez4Gl8EuQKr1+pSC1aSioQ9qrasSwnMAkYKgcGPnWqXVNxb306V4/VWrsENxZmtCd5N0ZaABgTzpkNka1wpq4GADAAXgm1RgtAAJt9oI4OrE2QJvd0F0z2oczwZDwcnGMzxqqKbA+n11YqylTIh/RW8ALEKO0qgzHIP7CdEV1KUuxabOzCyl6hDH5LQkwJnEj6k6s2fQEoIQP+HyJEKDgAmSLmPyT4GMRoylSQQS4IJ8EMcTEwZHPJPidcG1TewGmlckhmVIADItwA4mYhSAsTyfGiAgUhwQqQQSrKORnjIJOZ8mOeNbrbRSGVazPcRElQvEWhbMifjkzpFvdjVlVLDmCKjESs5VYKlmiZPGRgRq0IbU6pTUgAyTPBLceJ/uHwdQ3FdluFWozZJI9MkBRJYSAO4HAB+vuxNQ6ZtaaZCqs8jPkE5LETmSQDE8gaxd2hn0EvUGJZiEJz3LCkODJOMExo/gS/bH1rjSQ/mY9Qgq4OclogMBNuSOTrNpsloG1PVcj9btdJiJloOOMf9tE/wBLVYK7V224aVgMVuBtNsBSxURM/U5GnfTPwaopgGtIgAEBgeeZLTPInE866JVaMtzkTbqi1hi0sCYBewMFzaPMkg8fJMaDpbZSA7DIAf8AuI4gLIiQeI4n+Ou3P4Mpsq312YKIFwBH7iRIGk/UPwc4ZBRqU7JF8kgwFgATI5iYIx4MnU/jaBZpimlRlaguYUyLLQXLHOZI7p5kzHkAc6za+rUaqiU2gYWoTMwBcbCBFs8wQYwx0c22WmxputdiSSA0ENM55ChcfWPjyad91SnCUalSjTLGSilmJIj9IFzcnmBEGNZ2aKWqURZlqjsloIQOWPDABWVFxnJH7zOh+rdY9EI9QrBhWYIQtMz2kjIyLhzyNXdR3ydo9OqQxUD0xHjLsZBUceJ5jVVYHc0am3qUSkrhQBA8qQQ3IbJ4EE+7OtL7BjDbbogGXeqGzLHteVHCqYCnjAtH+vJ/hp6lOpudjFwolnoraC7IzAqqkicMQbYMl+MaRdD6o+yrttdwbaUlbmF3pT+oRhkP045EZnoPxii7WttN6oYoAaVWWAuUjEBDKdpaB/yjXTwlXsx5VX0dP+I6voUdur4Z3AIzglSY+ccxpT+Gab/0ezam3caa+4mwQM4XJMCP50u/Gm+P9Tt6URT21F6mODbSaD9faM+Z0R0027baIXqKBQRmC4kBCYMAgiT9D++n5F+igYt+QxrbwpUAf0wJtVmPfIEi1LgKamJkg/bjQ3VSQhqV6lrrliiBQf7SxuzImYAJuPMA6WbZNmAzNStK1FbLT3gtAInuyZycSJ41LaUaDFagptV9OSCzBo83Ansa02gXEjMCSIPNHQOo70uzj10sUkAqLA0T7gSQIC/pb54GdYKdyJfbUuMALJpkjkvUBBjxaubiRxMEVtrcVapasCcSTAkwOT84Hn541nUNwg9anSpsWJVmruqtaEANiJ7kg5LRI8A8g02FFSemq2O39OFqMrl2cPVicXNcaSFu0Axx7tdL0vqSelSdVqBxDBDTNwM4XJtWBMSTwDmdVbTaFqd4VjcTHimqNBLsuLjjA54+uo+ufRYsHz5qWU6jfLCnMKgJ5JAx500oB7ahXpAU4VWV7jeVqEcypdRye0yB+kmSZOrGbcVradNSjO0X+o6YBKr7AGggyAcAA5+Z7ZgxijeSf7ThzmcotsEZ5b7YGndeksMHVHKAMyqWYqLolpHgA4JnAxnT5OhEcbsfwuv5jepVeozwat7eCScCCFtuYTnNxjTfpvSEpFChZ3kkTDGGgyILHKkG1mwLSScaMdqrinStRVJKvTWSYz2zbgEYaR5I8zqVQ0Nuh9oq2gLTuCwDE8L2LBj2lisHMiFtvkokW7jY03XvWmyISFVx5mSzgSSuBgwTB+RF+84VDXYBRBQQFwsCAAWABzExgahR6wgHphEvFpctLGeY/ukAgy0c6G6hWVTUapV9NQLQSw5mCDMxABB9oBHnRstFdKmqEkO1O42XtfIxOACFniFg/YaiFkU1/MZApgsglogAnJAjIAj5zoXe7ylTZfSKkyD6hIIInxdIKyomCvujJnUdz1tyovcFFYqpYifkYgQSMkf56YVB16bWcL/UVqqUEb1Sr1cFiSQpkF2gYmByeI032m0oICaVkEE4cspOT4MT9tVbhkgM6rRMG2nTqXsoiSQYFuZ8fGSdR2u4EKbOBCjkn4cyPcfnxPGuWTvJtIl1HcVFRhRpU3a0EqZ4nkkiPPtyfOt0tnW7JJZyZYOtwHgqtsAR8nnRdZJIJJAiTDSZiCOIP7/zrE3oIaA1imCAyyTA9y8AEHPk4jBOsiCGgoirVIqFsKCwiTzZEqJPzJOc6Z9O6bTpuz2KKjxJHAjgCTj9hzJ0tpbwkL2qsGBapMgci6AqcAY+IHzphX3mZ8Hx9fGNTezWKUM3++uqIMtbkeR/r8/bTLZdWqNHj7gz/HjXKDe2OIif+n/v00z6Z11FJD+f2H/jW8soKVOiq1C8GTPx8/Yc6EG7biYj/X/+6yr1OmVuBPxPz9gOBpLuetkHgY/9jGNaplHSrumsJZQE8z/0nXNdQq7RWYrSksIuVjcuZkEyOYwfiONWb7qLVaQYn4wDxrmN/wBQFNlXy2dFF4obJUMj01qVSZLOzAERnv8AIBJMkAL9gNU7Xo61WdqlKmajMbwJZQYxBB/MhCFuyMkaH2lE1qZ9NheP0sQA8foJOADxJxMHxoylSqm1CgQq1wkkEnkNj3NjjK4PxqMbol/EX4UaoKlUC4JwoQiwRLAnzByPgH+JbTdet0mttXGEUBfLM8ysXfAUkj4EeddP1J/S2u4ZTcWWwMf1E+6M8DOfJP01591va1UNWnRhiriQYkgcEeOdawy8tMMsZsyr+PTV6cNrVQNUSn6S1CATaMAcYNsAn6fXXUdDc1dpSehDMUAYWgQQoRh2gZxdJb2jkSAfONxtw1Fa0WvcVcDgx512f4SV/wCmC0GdbipYp9ACVyyqpJiWJkeAca3mv9MLQ3pfhQVHQVFWq8yvYQAsED/kOQJHz5411NGhR2qKsJcAFg5tHgRm0Ej6Cdc9ven1Gk1WVQCp70uglpBHF2QLTZEwcxqzcbdrxJLsfa7krJ+gOeIOf8onXFo2ZvqqGqLlucFrAkwxPDG4wGzAIAg/wJVqYoQGUURhQshTmAseX7voT5PjVexqFmBRmURIe3F0nhoYGDGI5I+ANBn3NVUtUqXKBVa5rB5CmY4JkIDnBiDGuQGAqSyubwJhfaIzJYgnn5J8/edCJtu0mmhqlXB9478TDMwtYCZJJJYjkQZ1ttyKlRmpy7mo1zjJBEzIJwJiBiMCMaIpU2iGa58O3YXtun/6fYrYJtMwqkn51IhV1Q7s3ekj1ASysAI9MtEwptCn3AOQYUYPJ062vTVqUVBQ0SWDR6piVGWV1JLtcZk+RjwdFbFkJLe+0eQygXRH5ZAGRmSGMfM63ut6xYL6wW15AH2I59oXsJwCceBE7T6CbKKHSxNy3lQLFBLsO0MYl7jknuxMZJ1NtgEVyXWnnnCl491+Tgn5Mwf08Ch6iNUWrN7ZFNgstc2SLgbcjxJ+MxqjcOpIwzsvJgCDMEyLRgQ3JODGs1lonRan2sKjmqi201koqkxNtMWgHGDGJ/gKr0SlbUmq9BVMIvYKInJqEN/xGn7fpPxrX+8Q4e2nUQNlzTYl3gGRK3WG7FpnBPAyJb6u1zKIuCcFCyqOJzn3A+frMZLsAdE4sBY2i08CwDJVLIpyMFxb+uGYSdaV6D1DTUUXsu7ja4AuACyGaGPPjjV3Ttg3pTUqgXA3O6sC+MM4cjI5Ejkz4kg9ZDFlSlRoCiqC1GvJJiDUYKwZWYQM/H0GtchxwdAvTlBBI9Q4MZI92AbjJ5xyJP7aIqUD+phTUR2R4kiJnLfSIxxpRud7u2qCjRUAFSWNGot6kkQTK2jHMSB9xk5fw8tMs7NXapcT3m9jwSAkWZgAkLMcEa8/B2tLztBUQYHpYyWMP58tn/xora9Npqo7rVJuCJTOD89ojiBLHOohO1i1M4HaSyzmS3+EQcEkYOfGth8ZzwSJJj/lAx+mPjiTM6glIhBdYil2IEuB7ZzaCR3HE8zxzrmd91iCfoxUj/Ccj/LTffbumivYzMyqTYijAEG1QAYZycmMY40v33TDWpLUWmUYk3KfdmYZoxJf/JtU7NJ9CnbdPr1dy9QhwppNUX4IAGB/noLe9ZifAH+f20R0Su/qqZ9mf2+Pt41H8Vfh8u/qUh2nNvxrpFlsvJ46F/8A8WOfp4X6fXPnWqfVifM/fSCvtKlM9ysPuNbo1dbkMdnpFPqgsFs9ygDMCByxzHPE65XrtW+reDOBHH/TVWy38QDwMffVVeoT/wC8asFCezqfwnugKYkGRPGPP0511YFeqB6lUpS+ByfoPORj+dcL0Pq/orbHJmTpt1D8QXLbTknyx8YzA+fEn4+uuOdbOmPBv8W9YFQijTEU0xj5GI+w0rr7KrU/NCkjAY/J+frpn0L8OPX7oNgME/JiY54+T40x2bh7VQqQxtUXFpYDuVIaFtxJBaIz86li5SeSp5s+3K+pTPD9wP110H4M35X8hwxgzSgCQYe5cLcZJkfBHjTn8TdBpLRFYPDKy/pPnAuETn5/10p6Zsz6v9SlVFQTFxDKGAkmRBAAzBI13WSeMZ52t1HY9J3T+uSKR9NQFVmmajf3KAbSAI5+n01b+Id8FZT+UhZTB7QSODJb2rmcHJIGIyNt98FWQ9aseWquQnqEqIiLiMMDH1+mBeo9ETdWrUVjEG1ZF0cXvaCy8wCw5Jxrl2b5N7DqKbtGEhqQefUYW01AMKFuaSw7cmBM8av3PT1ol6xqMqYYsRcTIxAjABmBE4+BIYLUp0Vpo7U1ZF7QYVlEATE4EqZg4/z0s6fXpbohqjVKqcC1YUGTySsMcHP+Z5GqQRsEptTVfUpOID3XCSp4LBIsXiRjAOfOtbPprUXJFdx7rpAKBJm2HqFRJjMEtwCAY1L+tFI1NtSK0YAAFMpfDSIgG8AAciDkwQBnVPaVGZQaxADAgEDBGeWDBs+Mcc6qAwTfU1VIb1M4KksWgWkkRmIz/PAnQW/3i2Q1S4AAzMAA4tNoA4Vu0kknGYxS9CkHaoV/MVJJRS5YSQrXAy64BiAJm4kCAsqdfFGpbUIFBFBVlEMzMpmO6EgggkfyZB0rbBhlLpKVBL0mpqoFpDBBki4lAvyP7zxA86nRp7emCaTQViWkAMPaqhVHbgWiRGOTzpbtPxQ25LOKQNMdgLhs5wzOJMAwII8n40bX39W41AvenuqOYEqIkzaYmcjPPGTq7IBem6KBTpMpWrI9JgHYsVF1QqAsTOMdsGdFdP6VWVi9R0VWY1GvlTD+0sSQobAMlbjdk5ErN7+I3EiglgqR6tSobTDcWKSrKTAF9x5GdZU6bXZ9ujUle2JcnK8zDMS4MgQOBB++tT2AXR3np1GqsS7tcxf0wEUfqlrQRPBJMnHhTpaOuUQfUsQs4y9ILUd7SQWMpYqmBgCccwBJzUa7rIBpIkKigm57h3NCtHHJ7ot5E5ntQtIlBSCtAuh7Z+MrliCW54kYBJAuCOsTcIikBmn/AJRbn5nJwP1R440ooIabIQHSheQrOxZ6pyWP5hDkXeQBzwcxDpnVBVpr635dQjhxBycQpBaCMyfg/fRTbFVcA3NcP+I0tjGFybLjGFC4GZgnXn40zrztGdV/EaoIuVIAYAjuaZExbcwkcQAIgCeL6lSgqhareqww3pBjJiY5NojJA/fQG12xBchUNxNqCAY/SC8SBPcQMcYxmSbMOiErcTAYUgLcmSCzG0Jj2m4nGlkiNDr1CqStMMrT3MICyPBZQQxM8e7HjRdKtTVluYk5YSFC04zECDkYkhv2nWdPoqtQ0UhGqSxKLEkkfrC9zDOcWgDAGuc37WilXpblRRJILiTVeCYWk7LcQM/2qszmRKlSbLadBRuKloxiD9CAdHbRlbtY8YP/AE0r6bvTUe8gi8AZJJ7e0ZPJIGT5IOmNWktEerWOSZCKCWb6BVEgnxiPnUmD2TfZKRBAOknWfwzTNNjTQB+R+2uq2u3RwGJZMSQVMj6R8ifnUNzSkj0e4ZMuMELzbBGT9fnzqWTb2MSR5RteY86f/wC5qx7ivj51T13ZGhXViAJhiBwD5H8zrq/RYUlrLlG+vB+wEDhvPx843nxUCcZzFHZMzQBxrodj0mmrEOVdhEoGIAkiCSBkfQlfGc6L2IvSoyKHYfpWLj8ASYnzn40yoFry5eIAUIbiBPmSbfUgRIIgGMSAOax9mnmbqOzEoqgKfkL6bgpbJS5S9oAENgkTkDIH+5lpIRSpBmUA3wgt/YwijtgAGPMcaZ76vTOKlowCjO0C7kfljLERPLcZ8aWVups7ejQrCaYVmb0lKNI9ntwze6QcYjW65DBU9elFOnV9I3QYfuS8FiASZV3CYmCBOMnWj0D1iEqVL6akC0ABPGCqhf1W4nzx87pdJqyCFSna5qFbl5K2zHp3OxnJuB+smNF73dLTUCo6hgZDGn7h9APr/nHwdV9Fytktr01qZWxgtJZUlFAaZ95aYQBSQBABuzOo1fxQBRphKFZb6gJNkm0l4tAIU3QDcWAH1iNRqbn1D4tDAcErJg3OTBMLxaOSOeNZX9Q1EfvJBF7VGZlQAWstNfMkgAgACCTPbpxfsmvQu2WwpzUc7dDUJMB2SGEg9xtJu/V5mfOBpruapahTFQhGNzN6bNBkRYGzCgYwBMQI1qttEBZQrNntimSS55Y2FVgT7mOYxk6p3j0EqtFIAg2qS7BVBHKCCAQuODOfjUAT0/aUqRb0aBWox9wGH8lr2FxGYJznnPEaG5p1asDdIyKBeFDAIRyGeYJExaJJPxre22allNzWgyCzSebs/wAzkeBrVHdhy6UypEkksbiZ8QJUAcYzJPmToGAj1XE5RaYgfpW2chQoVTcYACtJF5MCMhdW3V6rRFAFyPc5NgFt3KyCZxjAwJ8FlWoIXdiIIJ/WVA+pgSIJGJECdUU90jNYxKtwSlQTABOQVMnOAD5WSIE6TAu2lUgJTrUwjHtVEyVAzBAJKEgxJAiOQI0s3vUFuIUK9PFxk1DI9qrBLEg2kwJ8zgwS/R2pmmFctJuqsxPqNghKRrAixQpJhYJnnJOraW2eoEColNaZHqJYO82xaCYYQRJM57frqcobNgs6XVLYLWmC0DJACmJ/c5mMxnUtqyM9MoarBWYvMshYAQttsVBJPDCM4MA6024pByb1Uy3AIUkDgE2kqFObRHOcDUN9Tup20ktUjuIKgAcWLB/LEclQPdiJ1JjBP1DYVi17Vwisxmm8SF7oUQFK0hzYpEgyRJjU0pWSihqlT9UNmJaMmFAEwFyYjI405RDRYAU1LQDDAKszHug+ZaOe3Mav2+zoi5VWJN1oDXfcgcSfqTkSZ0vL2EMXfWu0Syc1GuLENgAAZJBEeYxxzoZd3Tap6IrBCRdYB3ZhiArdoJHIOYjgZ1m127GpVeuEyVNOkDc1MpIJVVECZA9xkmTPOjU2qIQQjl3WVLGSJIBiYtAyMGYkZjXJqHROhThQwhQABLKcmDIHwQMSOONZvvUeP6c0kgYaqGKmIyAjdygTgyMDnV9DZAJDFZYdyoJnkwyyTH7nzrdGhTIJJMECAxIC8H2EAiIHIkaytMTlazb6tUYArRpcLVtNNqzeQBBZUukxGFI50s61sqj7uoa7G2nCovBKj2qgiAvkt4yckxrvae9VjCEvIYyqysj3f8vMZn/TXK9f3AO6TsAbsnuGZMQSO0RESPjPGuizaMvEE3N6V6QYhZRDavCqS6gAeI+PrnXablAEIGcAGcTnggZP2Pn765b8Z0lWr6ylbbEpoFkwVcsZJ5IX/XXR0eqiopNNrjHdDcORLAlRJYXZmOT8DWPsSVLYIJa0JceTM4BieQIlj24z45Fsf4nxDIqXXFgMQJtIA44M5PGk1arUSoVX1GJyKb1VZvHtmAR5zFobEzi6pWrFSDKKffL+yJPgTk4jPjwNQCz8X7GlWpkKYrp3BCYJAGRbAgwPHJXSP8NdX/8AlNxQc9yEPTnyDgqPsc/GTru+nbdWXLCo5zAByCAIuItE+Yj4868567QO23zhAqq4IKjIAflR9jx9hreLqhM7D8J9SNPZ3gtLs+FA5DtEmPAHkx840cNyRBaUIlrmcGeO6eFk/eP30j/DL1X26U1QIlL1AKzQ2Szs0C5bIBQZkknGOGvTekJT9RntIaDwt9QnJJAMYbE2KAAAJJJA9EC0Nkx7Se1pNJVmAsTAwIDZwSJIPI4YUdspXJIpg3NlSSoIuAABycceJ92gdxUZ0ZqdNmluA1qpnlnAMCJMebjzyR06JTp07KO3LMwZqlZ2lKdxAKjuJi0ZCwDMcE6uiGzlGLBlb8we4gGcSZE+BGfrxqVWlaqo7tTReUUgX58kKcGV4AMQMSZUq73FabNCQFe005PyFc8AjmY8Z8ZvOn1Gb0qgNS0XElg/cQDcWEsRBLAiY8EQYUtgNPUpxU7qTLTwQWATmDI8gRH2I/aFbdIxsJckDK8sAeIYTIbOVMxJMDSSrQc0V9On/UiJjILEGEDF4wDLSBnAkRoal0utUoU23AqBmZgwpVhaQTAplfaohTkSBIyNM+wo7q7yhaYaohwoa0STCmQOEKmcR44Gq6tOmHJa6QMYBxmZUCRxkNjuAA0JX2qLVpGplDalOkQzlSIAZiQVSbjJGTklsnTKv1Omrfk2ikFBJwpqtDGC7ZIgKfEYkkCNUEAfqFR1YCjuKqmF9AqVK5yweZDAwYng+IjRy063pX0l9RCqtD+JIvGAZBWQYmZEca3ttxVZAjVVQQZNJlBzPtMy0AAXAROTkjWzv5p+mxqP8hmBfGQ0lytMTjAk/OjRFrBQGzTIm1VOAoJkKbY+uYP/AE0m6t0V0pitTai1Sr2LVFVQtJIEKLsrMMJAPOCONE1doz1GQU2pqLQFYklgJIZoyF8BjyRoY/h4ZJoJIXJxg4iwmMSPp3Ek+QdJpcmY2Q3m83PoAI1R3WFlVMVI8FVJlhyW+hIxydt+plNuq1VIc5NilhIMCfPHd8fbVAF0kBSh7LQbjIJySMQV5x4OTxrX+86KUrjUpLTWEtEklzm0Ko745JgDx50SmtI3u6FSqyshVATAW85iQRAQraT2/AMnJzojcdLcpSRQwhSWIICTyCQ0tgwAJE4PMjUd3tqdZ5uUFiytWX9QPKkQWRQPHqCAAsTgEdNdUSlYpZEhQpGRAi8tUAyJ5E+ANQA+6PoOiMjVBatppkW+fF/JP6cwInnVjswwLS5JvHBEEgSZkn/z+1VXZorK9MXOwYeo3PgSgAwxmTAz/qTXJQBC9RSAO4LIYxmTae79vP8AMJvedOatUVrnpwpVUpyrGQSc5tJA93wMZ0zO79KVd4YgG1nLVCPDG4yoABAwAMxzmNHaemfAJksVA8/XHPMnOBPGoVemIrZGFUGGiQIlcL3EAAwODHGTPOuQ1oHrUxdEF0I4iA0mIYkhmmR9MkedV1VCdtKiQtOLVjkiQvaBMCPdkRwedMq5DHsYfSAZBH+KBN2PB8E4A1Ru6iKkeoQQRLXAPMDFyggkjEDMfGoiG3SuwILTd/y2g8xCgnOYEt4JxpJ17bBK+3ZY5XMyDFRpJCx5mRM850UNvXrt6vrVVRQZpIg+TgnuxEAcc+PIf4io2pRa2EuNvcTIFsySOZkYn99aCh/U9nV3NKqghhyMBJZT8GZxIEEDOhvwlWZ6IU1INNitgwT5JM+LTzn26Zf7zptlmML5S0gg/BJFv6QZUcjHjSTdUWoVWZCy0q/Y1rKSGBwJysyf/wApxo5HofUitMrTAgg3kJTgMZBEszYPGDz9Jzr+ldm77Ql0gDAQ9wIgTNxks2B9/Mdz1ulSoNWY+mqqILEMzmTCqLgSWMyZwO4+NU9J6xSrioWdghUNTJcMWAjK0+V7uBHEyZEaY4FQbQ2zKtvq3HMXlZUeAFCgHtAAYyfvxriut7KpX3Lqlv5Qy13bIBMAnkkggD5+NdRunFFPULcdzKCfoQGiARiI8yZwdLfw2oFlSo4vqM1QiJYlhPnjtWfjPOdD0aRT+E87ehRio5e9gV7YN5EXBu5jySbQFES2RppRW2uFakbwsu9xZRJ9gIBQL5JuGIgcaD/BdEmiw/Ltp1ag75mSVI4MmCeIj+NP69JUqKXenUJHzMn+0AxiJM54nB1pzgwDVOpMouaKn9qwCq5EyT24Xkn5x9Z9R6hXLKQ4FMGXaVS0RAXuEE3GMwTPjQNRmHBgXAgOBnIJKwvqXRwDjGrNvtqpJDv2XkoFUBQqY7ix7ixNwJUc8zgCRPRdQqutRqjVCXtUC5ZVTMgwSMkH2mOM631DqI7lVoDi5mui0rhicAD3cTxPxqW32FNgQ9N7A0qhYCYgjtA4DRyTkE/GqBu7STSprCsZuYErJ4EnuLcyCR8nGiwYCruWrF6S0jUIIttUMtTyDMr2AT3seTjGtGg4I9QoWK+6SAkGTwbQD4xGOWgnRFTctXVkclVxIRmBJBmS9qgHjHzzPm6ptXwGZVUnI/UWMe8kliFH+cEkcaqRqj01gC4rircApV+6PEgQQWjyIkToCv0Qs7sx9WMlzFtNYgBVAPz4jBE5MB5UrutMKArBgYAAN3mJBzOJOYng+a9vUhBC0xxd3EcZ5I8GB41JtFAA0mvECY8KILRE58HIAUyIBxjQy7yvUH5VGmKre8O8hLgQCYgu3bMAkD5xpsd16hhGusi4AgAkkEqSJbKz4HPmDqFLpd25etWNMzEU6QMhRFxJWAWaMsRgLiNaQMGfaLFyBEcTdUVLmBiSXdxdaY+DllIzqxNgkIrB2ETcHCEduGClTcTOLz2g8TEMG2ogzAMgkKq5t4iWmeP40B1e2wLDv2m4gExP9xSbcTkx7savJtlNAm6CqVckWg345JgRDlwVEYAX451VsKAYNUp7cyFnNsYA5YEsSItgQDPOZ0TsjfYl1qgQEdO5lEcCTaAIyT8/OmtbcFbWYwI7UxAE8x8RmePnjU21okkU7fbVWVbqaSIOFAAJ+JYgR4H0wdRq7RAglHUyZFPABKiSSPrHBE58nVG8/EZAJBVbQZ7lntHMnJAnwFkgjHm2vvatSkYck48FgRklR4nHM4zzo42aKNpXpipUAq3OSTBabUmLVNimLT/iiJ403ULHDt/hBjOZk/f/AMDSXZ7FVLPUakEAgFGe6QebQYVY8gzgz9J1OoLN3jiSxQHA8HJJ5kidT2C0PG6bfnKqFibgJyJumJOJBt0BQ2CLLkrSvMlzT7mwZlol5gG4jMDxGrTvFm2AwC3d5JLAcG0WhJzmI0JV3wcwAiktBtXkxAlpgwAfOcffWVRC6pZFVlN08tB9vngWqAP5P+Y256naAlJEliS35YHc0wYETI7p5OpDaVCr1aZupjBZWFpbgIBefa3gD98TrVD1GE2JRV82ooLM3BlyDH3k8c+dU9hboW7jbLVuWoUN4lFuUKS0BYVTLmc/t/Av4h2FUUbnQiwhQ190rDENECwXYjydPqu2BYk2kAQnaPiTkYujz8c86W/iWsG29tLLn3sAcgFyRkcSRkeRjSRf1KvTZVqMVRGVWCLULSfAtC5MsJicxxB0LUoCvRdlpxTOAxDXYMCPmYyWAjQH4L6grzTdbmRRALEKVBMEAECZaDP0Oum31SopBYKcYAYYHBg3cQRiP5xqbjJcCzoOxpGjYaSdk+8EqCcNCmTJ9xMxnjEalugtIFhaFRvbTpglo5FNTiIUsY5AORwRq1M/1gWnRb01W6qF8ze1wuwBdI+2rt31BERlqL2zIAKmAPgWqSBy30/aKiKOu7/12SkEdWd5ZM+2e0WLi9kgmBI4+dO9tvkpK1atbSSke0m2QCQAO6DJMmII5+J0k6BTarUrbm8WqCPUKFyCRBKqpHcFIyeLsAmBpntKnYBTahRCkBDXqK9QxxCFwEY5IF3gYnTyDc0DfhLeUw/UFtU+o5CVD3FZBtinw/E8jj4Gi06VRp0RfuaJchTTBHqMIZSxH6UZiAIGYJH25zp/V0o77dK73U6tymoXtutYkElf7hOJiTpun4g2aszrUp3nJb1gx7jIliVkJk2rOTEZ1t0x/Y0o7GoaVQXteLSSyI5h4MqvLTBN0cXwIGpbmrWkqpMyS148ANJtEEniLjEj41znUPxXsTUWjUPrUbZd0m0H4VYBJkckHnU+n/izZ00tDtTibAqnjiCbTz7jg+6Bxo8MvQvPGnQ7msyFBhmJxdBLe3JIIUk+QuM4jUaFKo9QNUEAAsrPFykgg25OTPtnAMySNA7b8c7EO1m4dSCCpdSs4g2wAQSQMExgaaetdRijUIckSQDKwZEEsxPieRx86GpyKflwUf1BIhq17kkAhSqscwkyxAt89vsMkGdaNdW3COpksoCpBBPiW5ZsGSxAAYCDMaGXp9SGRKarSUyqqonkRauLmnJJMYPOmdOvVp08LkqQMgtOB7YMtE5wB9NFGEnpqoBBlg1pZu6RGbZbAiQBBMKeOdV1q1G8UVerdEuwUCmufZIGXYHIF0AZOi6e3R4Bq3MywW7ZIGfYoIwYMEkcfQaDq7iknqenWc+m9r3QEBY5EzCngkc8fQakRc3pwq3MoIY+0FnxyqwBcfr9JgZ1JUukMGutg9pnw1rWAm4gmVUxmBPJjSqO9M+mVfyMh1YluJgysZxzgeTqsbU07QAanfexLEzky3ySDgDJEc6iKanWSrhQBglZZlUDOAxmVEkckn6atZZUM1oxL2Bj3Du+ZjAgAH2DQ9beoqFqdMqFOFstnOGz2qI8sAeOCdVbakzVXBHdyfTZlZ582YgSIjjLc8aIJDc7LbKISwwsEkipUIPIZjMAkcR+w41dQZmcUwnYiWGpMWQIVbVBIk/ETaCcGRKoPUpsLQoMAgguLRkwD+rjlWHODA1DptJEQWO9MxHZUYrdiQamGJMSV7cTgSBrSB02d3RqAn+kCMAVSozJdgkAhSxZAYBYGZ4lpnU9htZqtVe9iRaAxIQAdyKERQBmOf8AzoyttaJU8kcRmCcNluWyVMSNVU+ps6lC9RAoF8MoC4+paAP3nPIzqeV4BKGVlV3AYJkDDKTbBmAh4Mkyfd/E6G3dqoApYCQSVUQSQTyWAMfQ/tqilvaUKquHp5BLIxDQIhQQABIUntg4MaKrbmq1ZzQqWU4EKUl/vEgBf/GswTe2olQtWqWueQaaBDkn2+p6cjHHtP8AGDqtX207SoMGAFItA4JGREeSckRpbsa4BqNUqoqFTcDUJ8jILMUTmyAvxk5OqNp1BGQsKixxCn1CucC0EqcRAJN0ngYE0+STLNx0latqCsyUklmp02KpkAdzA8wTKjLG4nGjNr1GlSKgsz5iSSZwJJuALZPPHniDqk78emcwqGSQZLWgwIGAGMDg/BBGqKO7cvcLaq9zM4BPHH6MxkQTHnJzqrKbGFDeeqWmk4Vu7MSCf0i0dwyecSDBMalQ6c9pDKyANABaZWMDiFx9T9ToJtzcvqMpUHBLAjJ4UoqnuiBb9cxqjq29FPb1WLFTTERwXYwQRMMYBHb888azsTmun9JcVjWpNTqlbg1MeoQBcBaSacSGKkNx2TrpKO23aLUWk1NGYA+pUqGpGILLNqgzHAJ+mga7k7dkYrSVUWrUIJAKkjDuzSKjEntzwPjRuw6ZWXhgWjt5MiBKyWxOZGF88nXRu7ZlID39PeKtZW3FNWe1VK3EIMlmLML7efHJ50u6f+IWbb0wKK1gielWYN3QBEqL5Yd0zEZjGuu2uzFK5rQQQcGM8+OMScjJ+DA0sp0bQWcUtvTGaakKrHyx7Tgt2/BHHyTeS7RNPlMQUhT3NJUo0HZEEN3sAMyxtyDUPOBBu1z34h2+0SBS9QPiVYqVXHBYcv8AIAga6Hfdbp+sq0NqlpN1UtS/4gAYXEmFCBSTwJYSZ1lH/Zw1QSbqRn2MQ7HI+uDzy2cHA12xySdbOeSeXCOIpVOxhIBnE+NDydei1/8AZ1tqSAPVqNVJIEC39yMwg4+sgyNBVvwttzNOmKjuCQW9ULBEdpVqckifH866L5cDk/iyOJAgY1gJ+58a60/7Oq4uJqUggUsSSZgTi0SSxjj+Y1rpX4IFRVq1KkUyMWqS8/FrWqCM+Tkfvrf5MVumPxZejk7QOf8AX/t86Jp7qp2EOws9tpiPPj6667Y/7OqjuSxK04BHHqGTxbJCmMmft9mH/wAG7VBUDLUcqAbEZr/pdAAMmJjHOMaPzYGl8OZyOx/Ee6omadaoJ5BNwP3DTruNh+Ltuyo9SDXcAP3WpTAOTGSSRmMZHPAMm/2aUHGBUA4lCT/+x/zP8aw/7Ntoiw7VLj8sq8wI4gHI+uRrlln8eR0xwzxDBvEDd1ZEpopALVg+SRixXukZ5iAOYE6Z06dFQikzIFhuk5yHkTbMzPn51y9b/ZlRDQtcqRxd6f1j9Qzjj7/GkfU/wXUpwtJ/VLEg+nEFRBGQxE3TgnxjjXPwwfDN+Wa6PSxvgoN57eVPtJjHHFsiDH10rrdcoU6RJqpYmDayMWJJgBFJPHjtEcx48hrEqxV5JWRB5Gcj6Z1Zs9lUrA2IzKPcQpIXPyPORrovgXbOf5n6O9o/joXBaNGqZ9osBCme0qv14ORECNNaW93RtZkAT9Vao6gAxhEVbVKqTHmYB+6PoXSAaYRdzUYBiQltlpUEwQxPOTEcAnTfc9I21UKa14WlAYubmY8qDBOLvAAnM/OueXjYjqr2STrDVbWu/KYEXI4STAAAVrSYJHBjOIkaaUd9SSmagamtJe0G2FWOCpJLE58QM850PFMAiiiXBcPWC/k+JVcqWLcTgR5wNI6n4epuqGsr1mUm0VJb3EnLr7hmZ+v76xFyb30Mz1b1EDq4qA+008F2jNq+eCM8YB51YN4rsW/sGWkwpyCGMwCIOJNuJjS7bVkYMRtzQSmAfVKg5JabFN0AyeS2OYnTXb7fbCnWLUXq1CtqU7mHcf7vTI9MDBIAGJjOrxVgVwWVqIdh7zTZe1qbI39x7WycnOB5nJ07XYCmi9lpMyatTJ+ckQPtobp7VgoEoOwAhJI+4ljUuGZXPIg/JabFnB9Sy4GPzUep45tUGJ+Z+cayzQs6ntqb0mUUmK1WCklW9QGYUqoIA/Uc3Tj9s2u0ak0GpeQFXBBkZUE2dqwRyTGSJgYModX2wUolQEoSkXF2xHaSTc8eYnk8xpV1yv6aF2mA3ZgzcB4UCXBP93BMY4LeghbvadRWNKgyWr2FyIDG64hRi48EtYBK4JjS/e9W3VAKqVqXqSbkPd6hwoLXQvJJj5AxGranT6v5RqNlwLi5tBghitJVEggDumATOQTAK2XQ6VNnakL2eWapUYMFyQqgsBabSfIJiM6dIFsU/hbe7moXqPVsFMsDVsDKST+kx3sMyAG/TjM6dMalVjerkW2+tUpU/U90lisCwQMG0k4xGQZt9lTpkejTKqoK2iVAMyZhBnM3XEQRHOrhui6vcAoIKrEspOckT9Rjgx9tWT9FjiBmmGRglnbklgWycyCQQDDLERgjjOjqu7pBQrsoLRiVuP3BHEgT8+NV7WtVIaRTDSRCzCniZAnmZiM4GtbXpFNX9WqQ7RBa1V8jm2C5IEc+OY1zZvgFp7ZtxUWpk2ElGYSaYMGVUcMWzJggAYE5HelS2pFRqVTcuz2lu1m4J4/Qq8HAPJ8ac1d6FZhd6SgAJT7QFA/VAnM+ZiPtmmjtyUAMsCpmMSOcHA/cARj50pgXPvaCWlii1WBZViDGTaYhuB8iYH30Ed6+adpgKHDqyC4k/wBstaCTAzzOPk/11Le6mhGALSRkGJhhP2xwcmDocVhUUGFZiQCQqKog4RbWAaR9OJzpSRNgO3pVnKyKzliT3OoAAAFoW0KFHPkmJxqipufRAQNSFMCVBLkAE+GAMifHMtJm7TXadPoLSZg0OSw4pEImAGJWwQF4Akn4+FoRQ6BDe5py1IQzJ8kscFlBEoGORxjW1jTNQTV2yuClrNdBIjzjCiJWCBgGZnTuj0+kixUZSRn0zDFbjwYwoJHxOM65TcdHvrGqy1NtTCRUFVx3ebgqwycAkTkfHgvpG6oU6TLtaFauXqsSa2FCxCu895De4KLc8nR4g2Mt/wBZVHCDl8ABiYHF1o9qj5+QOZ0JveuUKQp+rdewNvaztcZwFUCbsZMTODjV+xA9SLL29rksTaVkgFVyqgZyZFyxzour0+avqJ71IIQMwSScmJktHkzrFSNizrHVt89MUqf5RKyMAFS0xHOfHuYzwNFdIrrRpsaxBZVUBmwziYvYW9oH8/AB0aaAuaorguRB7jao8QGIBjiAR4GtpsO13qCUGAxKgA47c4yY7Zk/xrVvQcC3c9WpuKhrvFIFoRQA1UAgREyLibRB8x8jQvSK9Z73bbtQUR6azaiduZRfgmbpuMjjnTKqyh4pVAchhNvAGTKrakGeJPAmToFN8kPTNF6xBlRaFprJMzPLDzEnkjxq+kJror0GDWkVWlbyqTcYgHIIOBETgD6zrddPz6ZT1GNPlVqKtOnIJLMIAJicD5GNN/65nSRTtHkjIHifrjx9dL6m9oF3SmUd6ZHuYymQDIkqQMQYP8jRfRQlvdxSBQAVmqeGkCjTkrN3cSTHkLOIjOba24uqLTpmm1pIcBntWRMhMJcVJGQTHxqNDYRLsqUlm5mIBz5jEuwPkgec6mu4SmLKan6uO5m8iSOCeYHEZ1eRQnuOn06ZUs6Af2BVPdOGBOQT9f5A0LX3KvPpVJgjA4I+DIE4OfEmdLuobstTMCmtSID1IW1jglAJa8Ld7ZMjGjemV6q7ZW3FwdUvLGHLyTbAGQ0ZzHGfjVNEYdqWKM8fTx/kWiefAx40UN2gMQbYy5+k+wRJMgmAIwT40v3FBjFWAUxczU7r5khVmpcRaYJVVzn5i1nLKbqTtd+kqqgknzbLADnPxnxqIo2XWBUqu9M1FSAMpIJwTbiVP08ZHOiqHWWUFhSFYk+XLW8z2gNGfJzjxrGUMfRosWcZe4Fws4M8gEeBMD7aMTpxQ91SWjKM8heOFGFEz/POjulBLSqKGUkc2gQokXGJuP8AoAPgzzrVXcHcH0qLW2QzXg/mOVEEsrgqoV/YsdwBnGt6zWwovq9SO3SlVrfmmCiqotBESJktBjk5M/uS72O99VWLCGRWFgMr2yCZFsZVoFsxAuE4zWaGlKFhV0us1encjsspKzH5YmCFEEEsUMs0kAgDgzdt5pO9Fi1WIZncwSbR4A4t+CM4+us1msvmCuAt9z6igmRKwSIujkEHyQRIBkcfGi+o0bUDQMtZzB45Jj5iYjWazQh7KKaXMuIjNwYzwQRBwRgkff76u2m2RnzcQTElzPaT44AHjOZM61rNC5EUUPxBTr7ZWVCEqXKLgtw7rZgC2ZzxGBg6s23SWYs9FadOm4Abua9ypi9iAPsEBjk+dZrNbem0AX0vbJZMEqptgxxEeZPgecQNC9LrUq1St6SQaTBSWAzA+BwIERrNZq6YNgu7rFioYKq2yAASWJtyZIj/AAj+Y046bQZiAryQL5ZQDBgBJGSsic/9BrNZrLEqrU6lSqwprSc02AJrFhby4AVR3rjIJAPHGoio6qwrlXIFw9IGmFI7hHcxPcc8DAERjWazT9El2QrdTZqMooDEBu83AcEiIE/cn5xpY7epuAjqrVKSKyMRcFmeJHuwM/6azWa1jywDxTL3BYVUJwJHgH5z45+NGIhWS5uYyRjAgR5ORrNZrFNCxN6ajrRpsymoDDEDsESYAMH6D65J1VT6jTo17UpBnRUtc2rBdm4AU2js1ms0pAE03arVR2JBIIXuJg8mOAPvBLEziIJtbbVHIdmkKQBcxPEzjCyS3JBMDWazSxWxZu+s7eg4SojNapaVA4LhYEmZk8zxotd3TIuWmAvtJPMfbgGP+ms1mnJaplPYLuNsl1NmNSEbFNWIUk5DMZkwFGBH30K/4petVO2pCGMyzRHP0knxz9db1mrFXkMnBtRo1aVMqttzHLEsSwEg8WhJaMQ2JzOdK99+L6dOvUo1fWuSJKHtOPADqRz5LH66zWaPj/Z7HLR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4" name="AutoShape 6" descr="data:image/jpg;base64,/9j/4AAQSkZJRgABAQAAAQABAAD/2wCEAAkGBhISERMTExQWFRUWGSIZGBgXGB8eHRkhIR8eICAbHhweHSYfGBsjGyAcIjIgJSkqLC0tGx8xNTIqNSYtLSkBCQoKDgwOGg8PGiwkHyQsLCwsLCwsLCwsLCwsLCwsLCwsLCwsLCwsLCwsLCwsLCwsLCwsLCwsLCwsLCwsLCwsLP/AABEIAMYA/gMBIgACEQEDEQH/xAAbAAACAgMBAAAAAAAAAAAAAAAEBQIDAAEGB//EAD0QAAIBAwMDAwIFAgMIAAcAAAECEQMSIQAEMQUiQRMyUWFxBiNCgZEUUnKhsQcVM2LB0eHwFiRTgqKy8f/EABkBAQEBAQEBAAAAAAAAAAAAAAEAAgMEBf/EACMRAAMAAgICAgIDAAAAAAAAAAABEQIhMUESUQNhEyJxgbH/2gAMAwEAAhEDEQA/AHrq7TkrGTAk4/czqI2pPtYiZxwI+2BM/T541pKkElzbHkkHifBxA5/YaG2FRagVhuKlQycCxVJ4YQgEqPvE+Tr5HB9QL2nQkDlwtzMIJJ8CMkkjH7edHf0igQzKBxAB/jED50JRoyLCpKkGYaAv0J5PH31tdxaCAoPwCJY48LOMYydFIqo2lS0lVXMSTP8A9omB45/bUn3Rnsokgj3MYHIHHgfz7dC1d+8OZcRwWFqjxkKBAAMgCeMnGqOp1Gq2IrSS3baIBxIHKyvOO766YFhZXqJ6ypUdgyqIsVgmTABK4xmJ41fvOp0aLRKkn3E2yfgC4iSY+nH20r2zUqO5sG5O5cpJFCCikchQvuM/SOfJOrth+GjUJepRTb1HYkLcGe2MhyfYCZJg/SYxrbxnJlZJ7QUnU6NQKUJ7sARwfhSJUQBq7c7oj2QYMQDJIHHbxz8/zoPaVKUsRub7YQKoUKsYkAAzJzM8REaJJF5KDuH6iLZB4MnJAxgf99Z4NAVRKzO1ZqwppTMkkgAeACCTknJwDaOBOl276xuxVb+m9SsxM94sUDxYsAjByzEE/EDPQJ01Zaqe9wIVmhrcyQgYQCTyYk8TozbqASQFH3EXcATpTQCnZbOooT1UWmUi+wzcbfliTAJmZM+InTdalO0yzJj2wZEmAM5IJHJ/jVFauRklRccSYE4AyAAWMiBOZ5Go1aa1HA9Q9srCoFDZkHj3Hj3fOPIoQUxqhMIkiR3tH78MYn6edQWoSjtUKAAwYLRODknxySAMeY1taaf2livxknwMTwTIzjnW33ARlXvuIkgAwq92WaCpyJifjQIP07qKVUL05ZASJIMmJnBE8ZnOt7/f1KS+otOpUJyBTWSR8jOB9fnU9y4YEH2gA/Q8wszM48wOPnGV2Kd5IkAdpMkyY/08Ej6aiBqdalWDM6kA/pqAgmAMQwF2Y4kfOqH357USgpAPbNSZIunCggALiWIzxPOmFPcflfm2opMKFAaR5AjDZB7cDGdLRt/WSoqhkDgiRhlJzIYGJ+/yeY0oApa9tO6qFpszEBVm6cxEjMfMR5HnSutv32tNdxYiI0APUUMwIiKlwBJOGyRHFsZOr+j9LFNvRoVatZ5kntJJEAhmtPbFq2jGfJ4D3m2uqO1KkTWM/mElrSpgLbxOTnHESPOlED3oMpbFGAYMz3n1GJLBiCLp7luDFo+nxwdFnp9zqVNuLm7QR4kczcRPEcnPjQfT9jUWkT/xK1oEyJZgD7wGAMLMCTHOZGjoVR6IANbkByLAsgyQuOSJJzjAOs9iTodep3kUy7MJuIUBFPFtx7XJzNsxB50GnSalSsa4DwqiWNaQfJIRImSY7jGDgxGr/wCheiSzuH8G3CSRBaWPaogmJjnGodUYu4SlWrpQVctSQL6jE5VT2tYFgXTAkYOTra2ZsBa23ZlKI9/qE9tNRnuhQrQQZMgsSOMavpUrWRKzqDRplmX1g9kkzeEiWwJJH6QAM5zbbL0KYFNEpLEIBF0nyW5aPLZk4g8grcbdCPyaLrgD1EtFSM3MbmCoue3BbIxJ7aIrs53adYNestqldqhXuAdQRJAEA915A7RPap+CdMt11hqv5VBK7IzjvUhafMkmXBKjziDbPA0Bu+rpTf03pPVpxdmqrFmJbtkdmVBFuQImI4ZUHCoHuIU+ynTQ5LAPa1rWhiDkmCftpTL+SR6QLbCTYrElZUIxaR3hAC4uPtJmGGYGqdvsab9yWgHzTQLOeMyQvwP+w0w33UKi01SjQ9SvUIy5haYbg2/XMDGPnQTb11qOy1KzxCMoptapiVgEeRMkMZgcQALcLQzPTlgMUDSSWJxH2HBGIERPJ1FqpEWUhSReS8AHzhQY92M/PnQtTflQAoMmP0hseZLYODyBjVxrFwticdvECOOPoJg8ca4Q2L+rvvXNtNabB+QxXAAEiGiTMkniIjWbSt2QzK7SJFJwuRmwFSTjEwP2jTWltjBukgwCACJ+ZHkff+NLeo1/SUMqpTCzPb3NxK3yAg+TDE4EDWqDM6fQrmnUNQ06F9QkKALaafpgXAFicyw/Y51un07b01Ql5C/qqvgzOTItJngAeedU9L6iKjkmnBIW2wlyxwO1LexRJknGDkxprUoXtL2wO1SJgD9IAOAefOpt0ktENsRTuARQsx2qFAImeIub5mI1gLsO1FYMMEC39s2x9+Ma3W3agwWkgyOZgnEKsyJgfcgQdVU9nvC97miiXSBDFyomLskIT/PHGmEaWhWDXvUWnTA7kVQZM/3TAGOAPA+Y0ftwDdKk+PpGef8At9dVVaoQQxf6Kq8/JxxnzqtqpIuI93CjLeJLMxHz4E486BCqDKsS4wBhVJM44gdo4y2hT1AO3ppVtdffTh8zDSCJRsH3XHyProzbbUlbGUKB4kN+2MYPnUK7Mq2qoGMz4wc4nGP/AE6UEpTYArSoD+b5iBMdpP8AbyAM6Dr7bcVG91IUwoiENzEzzPaoP2OFgjQ6buvcKdNVIzkM1oBEqJgs2cEL9tT9Sr6QEGmWIgK8MRPlfdkjMyIIxqWhGblmtsJFoPFy4I88ETAAIH2+tb9SWmrPbAiYXJJA4BOXJPk/UQNK97tqb2gAtdk99wx47iq84k4geY1PadLpoVLepZxbcRcx+WKyccAQP9dSAgOtVG/4lN6bEhlViWciP7M+RGIGG0k3Cbt6yMhTbq1UqWNVASSVBgkT9PkTp/QoUahJBIB4CMASFPCsD29uCQfoTOAR/QOa68JSRcFF7qhJklnbKgEwFBM9xPJnWOgZy+26NWECmxVe4haMOsyZJqXTf5j9sk6cUeiEKyp6hITuVioqMM2ibiKQYzkjieANOko2hiSWzM4VRn4UCQJ44xxqrcelVWpTRIuOWEKViDMtAPjJGIPgTqtGQp2nT0Bb1VpmqotdabsFQkDshTOBGCfkwNWUwKKCxhalxKohRBNsAGzgEwAvJuk6D6R0altlLXH8xhIdw5djcBCiTfBBnI8+Mnvv1BuIaIy8qIME2wRIMDkSJgQODMEE5YRVTmAQvbcD8kQVExxB7ecjUfShFCqLYggqOZEY/UIgx9MTqaOrMqsQjkdomWPEkCAZ7o7hMnGqxuFr0QVFU3K36SCsHxgGTyCAeBwdZNaAeqdSo0SEepRWp4VyYHEAxgADwcCPGoJWXc5pOpU5ZrO0KJgi49yYEjAY4Mg2krZ/hynT5RXbyXUFpgsJlSSQMeTxJkYq3vUhJJg2IKjyZUKCRz4byAe7j5Gm+gYu2/U/VVjdUWkFtNWpclQGQQQUCrM3ABZx4nVu629CnSY1arsE7u91W52ntF0EwSDOD9cHVnT6VAq7h9xXr1MgrSJRRPYGqMoRaazJAIJjzjRh/Cxu9eolOoFEI79oUQDNpmUuk3Y4kSDJ006Zot21MMDUqVPQVB3KFLXG2Lbj7sfpWbjaScCXDbWiyEFCQVtLEgSGGQSRINoIMSc/XVO0Q7pmDN+WY9MIp4zK5aCTxIiQxHABJ3UKKU2RHa1qilrCQGAEMBOYMqBJ8EiRmLxpNlR3K7akV223pOVdVEOBaWMhvJifI8n6aU781S5EuXHJRL+cmFWcTGY+MmdWbmhWqk0TVp0Bb2QEIQFjc5IimjOG496qMkSJUL6r00GwrVaSphlqByST5DlWuEKOCORjGtrGGLR8OpfmJTpvSEE3LJLDGIknPE4GrjvVUEqruZwQDBOREEdomTcZ4+2sp7jbyyLDXRikxIJzNxSCczyTJnRdaoO3GBwGgCBGCAcTnXnOwNtwXkOh7sEBz9omAZj/AMao3e9sWo7oXMAKlJCWAyO5pJHjMfODqgbt2q+mBUqBiSZaQDMzaottPMk+dNiPTiDc8TGTxg88fGAfnTABOl1K9airOlhMhlKxGcCCfC/5zovc7BCKVzuSLZNMAMxHIkzaGOTaPAH11ZkhruB8mI+OcxyI50PYWBIIJByGW3AkE5AJ45JyIOZ00oSffksWFMs4HMlj4wW+fJ8DVO93DMg9OAzASQQxU4xBgyPgiRPGphfTYQCATcQMTjAI848Z8arrvVYOocKC10qFE5wgYmVEmSRJMwDqST5Iq2prTUapTFOguFFxFRs+5lDFTyTH1+mqumpUqMajVCpYQAvcg4hrRYzE44j4+5wMR6ncTzYrcjgQbsD/ABHOh33dNbxeR4kkyDwp4yJ+gMxnVSL6fUnC2CBVBjuliPAa24WzzBOPrrVVxUKSy1GXuEA9pEyIkhuMm4886FStStlFi5mDFZJYgFpaAcj45mMg82GrTtFzsbgPy2RrlBk+0rK/v9ecaoRVQ3hLYdg1NYCBgimcQxDENPgcg/bVdQ1oYIAWJlQxVBHBUSZICzAAJw05jRte2EVoFxBW6EzGIUkG6B7ZBiftpW3UitRqNjFrQ4qXEqgKmXaQBccAUxgyQJyNSRGw7U9x6QvArU4prTErcjS97OQR+WVJC8fBjTKhRmnYbngyzuxV8GYAESpM88j50g/EVKpU239RRFQNRYVkLA5gZUCJUGnJtB8ic8O9nWmlTrU2/LdA4Y5LDwMsSIJz++POtZbSaBctEev7M0aZroq/kqWJHJEglIiDct2CcGIE5E9rU9T01CVnuAa9jEYFsiPcbjheJM8YH6t3baopNzFHUFptAtyFjCEz9yBk6h0pqtTbUXcvaaS2sIQiaeYtm+B3TBmcDE6Wv1TZXY6qgLU9F1JLAOQzj2iAOyTaimMwJ/k6XblCamCFPuY9p7eFVfBbH1AJjnUNl0BKId0JDYU1a01Hgckd3we3KjiV41Xu901R5oqpAgLdBWSQJbkA5ET88axF0KvYY3UkpguTJX2ipUClpHCKTDHJEgGJMAnQm83VUhGiakytNmCBCTnuHJUWwpE/bOqm3aflo0VGpjBALhSxmLok4yZ8Wj6a3unrAMFBphoCkGDEZhYwfHJIOccB0RW1KpEMiCmq+04ZyIJYi6O5p7WP1I8AzZbutXp/lU3CkFVMKJEETC9wx5AzgCPAO5eo1alTDKjWlmDt6jGQQAJAjuPAnBjxqjdbI1LUFV6MfqpgwYzg4LE/AgaUl2Rdu9u4orSDMlKmtwFjXEmSXaRfyTAPxz41b05wSyhC4VQCKiFQ7DJlmbuAaOBAIk6X06O4oEUqbbtVX3MrCaxJkkh2wqgjC8EkSSDDzaboiipr0yl3aocrUJk2qAtMEsTnz4+JOtPGGVkHAHccmymjAMlK4WkZtkNDHInxA4xpF+LN6tMhNvQ3Vf1Mi9mZZgwzAqbmGWHqGBzHwz6ht6oIpMvpqRwy3qwIMqEDA23Hu4g8nUG6hS2wBYC4kKqrcXfMALTU+22TkAQCc6VUZaTAen7Q0qF+2qmmaTqSO82CZYOzNYilgZIAXkAAHRq0kUGoxp2E3+oSI7stkGWBjAMiDAgHFe46b/UgmolRaVMkmleEU+0FmIm0m089xkmNWL0OwOXYmiwg0izekF5CWnDKAB4Ez4Gl8EuQKr1+pSC1aSioQ9qrasSwnMAkYKgcGPnWqXVNxb306V4/VWrsENxZmtCd5N0ZaABgTzpkNka1wpq4GADAAXgm1RgtAAJt9oI4OrE2QJvd0F0z2oczwZDwcnGMzxqqKbA+n11YqylTIh/RW8ALEKO0qgzHIP7CdEV1KUuxabOzCyl6hDH5LQkwJnEj6k6s2fQEoIQP+HyJEKDgAmSLmPyT4GMRoylSQQS4IJ8EMcTEwZHPJPidcG1TewGmlckhmVIADItwA4mYhSAsTyfGiAgUhwQqQQSrKORnjIJOZ8mOeNbrbRSGVazPcRElQvEWhbMifjkzpFvdjVlVLDmCKjESs5VYKlmiZPGRgRq0IbU6pTUgAyTPBLceJ/uHwdQ3FdluFWozZJI9MkBRJYSAO4HAB+vuxNQ6ZtaaZCqs8jPkE5LETmSQDE8gaxd2hn0EvUGJZiEJz3LCkODJOMExo/gS/bH1rjSQ/mY9Qgq4OclogMBNuSOTrNpsloG1PVcj9btdJiJloOOMf9tE/wBLVYK7V224aVgMVuBtNsBSxURM/U5GnfTPwaopgGtIgAEBgeeZLTPInE866JVaMtzkTbqi1hi0sCYBewMFzaPMkg8fJMaDpbZSA7DIAf8AuI4gLIiQeI4n+Ou3P4Mpsq312YKIFwBH7iRIGk/UPwc4ZBRqU7JF8kgwFgATI5iYIx4MnU/jaBZpimlRlaguYUyLLQXLHOZI7p5kzHkAc6za+rUaqiU2gYWoTMwBcbCBFs8wQYwx0c22WmxputdiSSA0ENM55ChcfWPjyad91SnCUalSjTLGSilmJIj9IFzcnmBEGNZ2aKWqURZlqjsloIQOWPDABWVFxnJH7zOh+rdY9EI9QrBhWYIQtMz2kjIyLhzyNXdR3ydo9OqQxUD0xHjLsZBUceJ5jVVYHc0am3qUSkrhQBA8qQQ3IbJ4EE+7OtL7BjDbbogGXeqGzLHteVHCqYCnjAtH+vJ/hp6lOpudjFwolnoraC7IzAqqkicMQbYMl+MaRdD6o+yrttdwbaUlbmF3pT+oRhkP045EZnoPxii7WttN6oYoAaVWWAuUjEBDKdpaB/yjXTwlXsx5VX0dP+I6voUdur4Z3AIzglSY+ccxpT+Gab/0ezam3caa+4mwQM4XJMCP50u/Gm+P9Tt6URT21F6mODbSaD9faM+Z0R0027baIXqKBQRmC4kBCYMAgiT9D++n5F+igYt+QxrbwpUAf0wJtVmPfIEi1LgKamJkg/bjQ3VSQhqV6lrrliiBQf7SxuzImYAJuPMA6WbZNmAzNStK1FbLT3gtAInuyZycSJ41LaUaDFagptV9OSCzBo83Ansa02gXEjMCSIPNHQOo70uzj10sUkAqLA0T7gSQIC/pb54GdYKdyJfbUuMALJpkjkvUBBjxaubiRxMEVtrcVapasCcSTAkwOT84Hn541nUNwg9anSpsWJVmruqtaEANiJ7kg5LRI8A8g02FFSemq2O39OFqMrl2cPVicXNcaSFu0Axx7tdL0vqSelSdVqBxDBDTNwM4XJtWBMSTwDmdVbTaFqd4VjcTHimqNBLsuLjjA54+uo+ufRYsHz5qWU6jfLCnMKgJ5JAx500oB7ahXpAU4VWV7jeVqEcypdRye0yB+kmSZOrGbcVradNSjO0X+o6YBKr7AGggyAcAA5+Z7ZgxijeSf7ThzmcotsEZ5b7YGndeksMHVHKAMyqWYqLolpHgA4JnAxnT5OhEcbsfwuv5jepVeozwat7eCScCCFtuYTnNxjTfpvSEpFChZ3kkTDGGgyILHKkG1mwLSScaMdqrinStRVJKvTWSYz2zbgEYaR5I8zqVQ0Nuh9oq2gLTuCwDE8L2LBj2lisHMiFtvkokW7jY03XvWmyISFVx5mSzgSSuBgwTB+RF+84VDXYBRBQQFwsCAAWABzExgahR6wgHphEvFpctLGeY/ukAgy0c6G6hWVTUapV9NQLQSw5mCDMxABB9oBHnRstFdKmqEkO1O42XtfIxOACFniFg/YaiFkU1/MZApgsglogAnJAjIAj5zoXe7ylTZfSKkyD6hIIInxdIKyomCvujJnUdz1tyovcFFYqpYifkYgQSMkf56YVB16bWcL/UVqqUEb1Sr1cFiSQpkF2gYmByeI032m0oICaVkEE4cspOT4MT9tVbhkgM6rRMG2nTqXsoiSQYFuZ8fGSdR2u4EKbOBCjkn4cyPcfnxPGuWTvJtIl1HcVFRhRpU3a0EqZ4nkkiPPtyfOt0tnW7JJZyZYOtwHgqtsAR8nnRdZJIJJAiTDSZiCOIP7/zrE3oIaA1imCAyyTA9y8AEHPk4jBOsiCGgoirVIqFsKCwiTzZEqJPzJOc6Z9O6bTpuz2KKjxJHAjgCTj9hzJ0tpbwkL2qsGBapMgci6AqcAY+IHzphX3mZ8Hx9fGNTezWKUM3++uqIMtbkeR/r8/bTLZdWqNHj7gz/HjXKDe2OIif+n/v00z6Z11FJD+f2H/jW8soKVOiq1C8GTPx8/Yc6EG7biYj/X/+6yr1OmVuBPxPz9gOBpLuetkHgY/9jGNaplHSrumsJZQE8z/0nXNdQq7RWYrSksIuVjcuZkEyOYwfiONWb7qLVaQYn4wDxrmN/wBQFNlXy2dFF4obJUMj01qVSZLOzAERnv8AIBJMkAL9gNU7Xo61WdqlKmajMbwJZQYxBB/MhCFuyMkaH2lE1qZ9NheP0sQA8foJOADxJxMHxoylSqm1CgQq1wkkEnkNj3NjjK4PxqMbol/EX4UaoKlUC4JwoQiwRLAnzByPgH+JbTdet0mttXGEUBfLM8ysXfAUkj4EeddP1J/S2u4ZTcWWwMf1E+6M8DOfJP01591va1UNWnRhiriQYkgcEeOdawy8tMMsZsyr+PTV6cNrVQNUSn6S1CATaMAcYNsAn6fXXUdDc1dpSehDMUAYWgQQoRh2gZxdJb2jkSAfONxtw1Fa0WvcVcDgx512f4SV/wCmC0GdbipYp9ACVyyqpJiWJkeAca3mv9MLQ3pfhQVHQVFWq8yvYQAsED/kOQJHz5411NGhR2qKsJcAFg5tHgRm0Ej6Cdc9ven1Gk1WVQCp70uglpBHF2QLTZEwcxqzcbdrxJLsfa7krJ+gOeIOf8onXFo2ZvqqGqLlucFrAkwxPDG4wGzAIAg/wJVqYoQGUURhQshTmAseX7voT5PjVexqFmBRmURIe3F0nhoYGDGI5I+ANBn3NVUtUqXKBVa5rB5CmY4JkIDnBiDGuQGAqSyubwJhfaIzJYgnn5J8/edCJtu0mmhqlXB9478TDMwtYCZJJJYjkQZ1ttyKlRmpy7mo1zjJBEzIJwJiBiMCMaIpU2iGa58O3YXtun/6fYrYJtMwqkn51IhV1Q7s3ekj1ASysAI9MtEwptCn3AOQYUYPJ062vTVqUVBQ0SWDR6piVGWV1JLtcZk+RjwdFbFkJLe+0eQygXRH5ZAGRmSGMfM63ut6xYL6wW15AH2I59oXsJwCceBE7T6CbKKHSxNy3lQLFBLsO0MYl7jknuxMZJ1NtgEVyXWnnnCl491+Tgn5Mwf08Ch6iNUWrN7ZFNgstc2SLgbcjxJ+MxqjcOpIwzsvJgCDMEyLRgQ3JODGs1lonRan2sKjmqi201koqkxNtMWgHGDGJ/gKr0SlbUmq9BVMIvYKInJqEN/xGn7fpPxrX+8Q4e2nUQNlzTYl3gGRK3WG7FpnBPAyJb6u1zKIuCcFCyqOJzn3A+frMZLsAdE4sBY2i08CwDJVLIpyMFxb+uGYSdaV6D1DTUUXsu7ja4AuACyGaGPPjjV3Ttg3pTUqgXA3O6sC+MM4cjI5Ejkz4kg9ZDFlSlRoCiqC1GvJJiDUYKwZWYQM/H0GtchxwdAvTlBBI9Q4MZI92AbjJ5xyJP7aIqUD+phTUR2R4kiJnLfSIxxpRud7u2qCjRUAFSWNGot6kkQTK2jHMSB9xk5fw8tMs7NXapcT3m9jwSAkWZgAkLMcEa8/B2tLztBUQYHpYyWMP58tn/xora9Npqo7rVJuCJTOD89ojiBLHOohO1i1M4HaSyzmS3+EQcEkYOfGth8ZzwSJJj/lAx+mPjiTM6glIhBdYil2IEuB7ZzaCR3HE8zxzrmd91iCfoxUj/Ccj/LTffbumivYzMyqTYijAEG1QAYZycmMY40v33TDWpLUWmUYk3KfdmYZoxJf/JtU7NJ9CnbdPr1dy9QhwppNUX4IAGB/noLe9ZifAH+f20R0Su/qqZ9mf2+Pt41H8Vfh8u/qUh2nNvxrpFlsvJ46F/8A8WOfp4X6fXPnWqfVifM/fSCvtKlM9ysPuNbo1dbkMdnpFPqgsFs9ygDMCByxzHPE65XrtW+reDOBHH/TVWy38QDwMffVVeoT/wC8asFCezqfwnugKYkGRPGPP0511YFeqB6lUpS+ByfoPORj+dcL0Pq/orbHJmTpt1D8QXLbTknyx8YzA+fEn4+uuOdbOmPBv8W9YFQijTEU0xj5GI+w0rr7KrU/NCkjAY/J+frpn0L8OPX7oNgME/JiY54+T40x2bh7VQqQxtUXFpYDuVIaFtxJBaIz86li5SeSp5s+3K+pTPD9wP110H4M35X8hwxgzSgCQYe5cLcZJkfBHjTn8TdBpLRFYPDKy/pPnAuETn5/10p6Zsz6v9SlVFQTFxDKGAkmRBAAzBI13WSeMZ52t1HY9J3T+uSKR9NQFVmmajf3KAbSAI5+n01b+Id8FZT+UhZTB7QSODJb2rmcHJIGIyNt98FWQ9aseWquQnqEqIiLiMMDH1+mBeo9ETdWrUVjEG1ZF0cXvaCy8wCw5Jxrl2b5N7DqKbtGEhqQefUYW01AMKFuaSw7cmBM8av3PT1ol6xqMqYYsRcTIxAjABmBE4+BIYLUp0Vpo7U1ZF7QYVlEATE4EqZg4/z0s6fXpbohqjVKqcC1YUGTySsMcHP+Z5GqQRsEptTVfUpOID3XCSp4LBIsXiRjAOfOtbPprUXJFdx7rpAKBJm2HqFRJjMEtwCAY1L+tFI1NtSK0YAAFMpfDSIgG8AAciDkwQBnVPaVGZQaxADAgEDBGeWDBs+Mcc6qAwTfU1VIb1M4KksWgWkkRmIz/PAnQW/3i2Q1S4AAzMAA4tNoA4Vu0kknGYxS9CkHaoV/MVJJRS5YSQrXAy64BiAJm4kCAsqdfFGpbUIFBFBVlEMzMpmO6EgggkfyZB0rbBhlLpKVBL0mpqoFpDBBki4lAvyP7zxA86nRp7emCaTQViWkAMPaqhVHbgWiRGOTzpbtPxQ25LOKQNMdgLhs5wzOJMAwII8n40bX39W41AvenuqOYEqIkzaYmcjPPGTq7IBem6KBTpMpWrI9JgHYsVF1QqAsTOMdsGdFdP6VWVi9R0VWY1GvlTD+0sSQobAMlbjdk5ErN7+I3EiglgqR6tSobTDcWKSrKTAF9x5GdZU6bXZ9ujUle2JcnK8zDMS4MgQOBB++tT2AXR3np1GqsS7tcxf0wEUfqlrQRPBJMnHhTpaOuUQfUsQs4y9ILUd7SQWMpYqmBgCccwBJzUa7rIBpIkKigm57h3NCtHHJ7ot5E5ntQtIlBSCtAuh7Z+MrliCW54kYBJAuCOsTcIikBmn/AJRbn5nJwP1R440ooIabIQHSheQrOxZ6pyWP5hDkXeQBzwcxDpnVBVpr635dQjhxBycQpBaCMyfg/fRTbFVcA3NcP+I0tjGFybLjGFC4GZgnXn40zrztGdV/EaoIuVIAYAjuaZExbcwkcQAIgCeL6lSgqhareqww3pBjJiY5NojJA/fQG12xBchUNxNqCAY/SC8SBPcQMcYxmSbMOiErcTAYUgLcmSCzG0Jj2m4nGlkiNDr1CqStMMrT3MICyPBZQQxM8e7HjRdKtTVluYk5YSFC04zECDkYkhv2nWdPoqtQ0UhGqSxKLEkkfrC9zDOcWgDAGuc37WilXpblRRJILiTVeCYWk7LcQM/2qszmRKlSbLadBRuKloxiD9CAdHbRlbtY8YP/AE0r6bvTUe8gi8AZJJ7e0ZPJIGT5IOmNWktEerWOSZCKCWb6BVEgnxiPnUmD2TfZKRBAOknWfwzTNNjTQB+R+2uq2u3RwGJZMSQVMj6R8ifnUNzSkj0e4ZMuMELzbBGT9fnzqWTb2MSR5RteY86f/wC5qx7ivj51T13ZGhXViAJhiBwD5H8zrq/RYUlrLlG+vB+wEDhvPx843nxUCcZzFHZMzQBxrodj0mmrEOVdhEoGIAkiCSBkfQlfGc6L2IvSoyKHYfpWLj8ASYnzn40yoFry5eIAUIbiBPmSbfUgRIIgGMSAOax9mnmbqOzEoqgKfkL6bgpbJS5S9oAENgkTkDIH+5lpIRSpBmUA3wgt/YwijtgAGPMcaZ76vTOKlowCjO0C7kfljLERPLcZ8aWVups7ejQrCaYVmb0lKNI9ntwze6QcYjW65DBU9elFOnV9I3QYfuS8FiASZV3CYmCBOMnWj0D1iEqVL6akC0ABPGCqhf1W4nzx87pdJqyCFSna5qFbl5K2zHp3OxnJuB+smNF73dLTUCo6hgZDGn7h9APr/nHwdV9Fytktr01qZWxgtJZUlFAaZ95aYQBSQBABuzOo1fxQBRphKFZb6gJNkm0l4tAIU3QDcWAH1iNRqbn1D4tDAcErJg3OTBMLxaOSOeNZX9Q1EfvJBF7VGZlQAWstNfMkgAgACCTPbpxfsmvQu2WwpzUc7dDUJMB2SGEg9xtJu/V5mfOBpruapahTFQhGNzN6bNBkRYGzCgYwBMQI1qttEBZQrNntimSS55Y2FVgT7mOYxk6p3j0EqtFIAg2qS7BVBHKCCAQuODOfjUAT0/aUqRb0aBWox9wGH8lr2FxGYJznnPEaG5p1asDdIyKBeFDAIRyGeYJExaJJPxre22allNzWgyCzSebs/wAzkeBrVHdhy6UypEkksbiZ8QJUAcYzJPmToGAj1XE5RaYgfpW2chQoVTcYACtJF5MCMhdW3V6rRFAFyPc5NgFt3KyCZxjAwJ8FlWoIXdiIIJ/WVA+pgSIJGJECdUU90jNYxKtwSlQTABOQVMnOAD5WSIE6TAu2lUgJTrUwjHtVEyVAzBAJKEgxJAiOQI0s3vUFuIUK9PFxk1DI9qrBLEg2kwJ8zgwS/R2pmmFctJuqsxPqNghKRrAixQpJhYJnnJOraW2eoEColNaZHqJYO82xaCYYQRJM57frqcobNgs6XVLYLWmC0DJACmJ/c5mMxnUtqyM9MoarBWYvMshYAQttsVBJPDCM4MA6024pByb1Uy3AIUkDgE2kqFObRHOcDUN9Tup20ktUjuIKgAcWLB/LEclQPdiJ1JjBP1DYVi17Vwisxmm8SF7oUQFK0hzYpEgyRJjU0pWSihqlT9UNmJaMmFAEwFyYjI405RDRYAU1LQDDAKszHug+ZaOe3Mav2+zoi5VWJN1oDXfcgcSfqTkSZ0vL2EMXfWu0Syc1GuLENgAAZJBEeYxxzoZd3Tap6IrBCRdYB3ZhiArdoJHIOYjgZ1m127GpVeuEyVNOkDc1MpIJVVECZA9xkmTPOjU2qIQQjl3WVLGSJIBiYtAyMGYkZjXJqHROhThQwhQABLKcmDIHwQMSOONZvvUeP6c0kgYaqGKmIyAjdygTgyMDnV9DZAJDFZYdyoJnkwyyTH7nzrdGhTIJJMECAxIC8H2EAiIHIkaytMTlazb6tUYArRpcLVtNNqzeQBBZUukxGFI50s61sqj7uoa7G2nCovBKj2qgiAvkt4yckxrvae9VjCEvIYyqysj3f8vMZn/TXK9f3AO6TsAbsnuGZMQSO0RESPjPGuizaMvEE3N6V6QYhZRDavCqS6gAeI+PrnXablAEIGcAGcTnggZP2Pn765b8Z0lWr6ylbbEpoFkwVcsZJ5IX/XXR0eqiopNNrjHdDcORLAlRJYXZmOT8DWPsSVLYIJa0JceTM4BieQIlj24z45Fsf4nxDIqXXFgMQJtIA44M5PGk1arUSoVX1GJyKb1VZvHtmAR5zFobEzi6pWrFSDKKffL+yJPgTk4jPjwNQCz8X7GlWpkKYrp3BCYJAGRbAgwPHJXSP8NdX/8AlNxQc9yEPTnyDgqPsc/GTru+nbdWXLCo5zAByCAIuItE+Yj4868567QO23zhAqq4IKjIAflR9jx9hreLqhM7D8J9SNPZ3gtLs+FA5DtEmPAHkx840cNyRBaUIlrmcGeO6eFk/eP30j/DL1X26U1QIlL1AKzQ2Szs0C5bIBQZkknGOGvTekJT9RntIaDwt9QnJJAMYbE2KAAAJJJA9EC0Nkx7Se1pNJVmAsTAwIDZwSJIPI4YUdspXJIpg3NlSSoIuAABycceJ92gdxUZ0ZqdNmluA1qpnlnAMCJMebjzyR06JTp07KO3LMwZqlZ2lKdxAKjuJi0ZCwDMcE6uiGzlGLBlb8we4gGcSZE+BGfrxqVWlaqo7tTReUUgX58kKcGV4AMQMSZUq73FabNCQFe005PyFc8AjmY8Z8ZvOn1Gb0qgNS0XElg/cQDcWEsRBLAiY8EQYUtgNPUpxU7qTLTwQWATmDI8gRH2I/aFbdIxsJckDK8sAeIYTIbOVMxJMDSSrQc0V9On/UiJjILEGEDF4wDLSBnAkRoal0utUoU23AqBmZgwpVhaQTAplfaohTkSBIyNM+wo7q7yhaYaohwoa0STCmQOEKmcR44Gq6tOmHJa6QMYBxmZUCRxkNjuAA0JX2qLVpGplDalOkQzlSIAZiQVSbjJGTklsnTKv1Omrfk2ikFBJwpqtDGC7ZIgKfEYkkCNUEAfqFR1YCjuKqmF9AqVK5yweZDAwYng+IjRy063pX0l9RCqtD+JIvGAZBWQYmZEca3ttxVZAjVVQQZNJlBzPtMy0AAXAROTkjWzv5p+mxqP8hmBfGQ0lytMTjAk/OjRFrBQGzTIm1VOAoJkKbY+uYP/AE0m6t0V0pitTai1Sr2LVFVQtJIEKLsrMMJAPOCONE1doz1GQU2pqLQFYklgJIZoyF8BjyRoY/h4ZJoJIXJxg4iwmMSPp3Ek+QdJpcmY2Q3m83PoAI1R3WFlVMVI8FVJlhyW+hIxydt+plNuq1VIc5NilhIMCfPHd8fbVAF0kBSh7LQbjIJySMQV5x4OTxrX+86KUrjUpLTWEtEklzm0Ko745JgDx50SmtI3u6FSqyshVATAW85iQRAQraT2/AMnJzojcdLcpSRQwhSWIICTyCQ0tgwAJE4PMjUd3tqdZ5uUFiytWX9QPKkQWRQPHqCAAsTgEdNdUSlYpZEhQpGRAi8tUAyJ5E+ANQA+6PoOiMjVBatppkW+fF/JP6cwInnVjswwLS5JvHBEEgSZkn/z+1VXZorK9MXOwYeo3PgSgAwxmTAz/qTXJQBC9RSAO4LIYxmTae79vP8AMJvedOatUVrnpwpVUpyrGQSc5tJA93wMZ0zO79KVd4YgG1nLVCPDG4yoABAwAMxzmNHaemfAJksVA8/XHPMnOBPGoVemIrZGFUGGiQIlcL3EAAwODHGTPOuQ1oHrUxdEF0I4iA0mIYkhmmR9MkedV1VCdtKiQtOLVjkiQvaBMCPdkRwedMq5DHsYfSAZBH+KBN2PB8E4A1Ru6iKkeoQQRLXAPMDFyggkjEDMfGoiG3SuwILTd/y2g8xCgnOYEt4JxpJ17bBK+3ZY5XMyDFRpJCx5mRM850UNvXrt6vrVVRQZpIg+TgnuxEAcc+PIf4io2pRa2EuNvcTIFsySOZkYn99aCh/U9nV3NKqghhyMBJZT8GZxIEEDOhvwlWZ6IU1INNitgwT5JM+LTzn26Zf7zptlmML5S0gg/BJFv6QZUcjHjSTdUWoVWZCy0q/Y1rKSGBwJysyf/wApxo5HofUitMrTAgg3kJTgMZBEszYPGDz9Jzr+ldm77Ql0gDAQ9wIgTNxks2B9/Mdz1ulSoNWY+mqqILEMzmTCqLgSWMyZwO4+NU9J6xSrioWdghUNTJcMWAjK0+V7uBHEyZEaY4FQbQ2zKtvq3HMXlZUeAFCgHtAAYyfvxriut7KpX3Lqlv5Qy13bIBMAnkkggD5+NdRunFFPULcdzKCfoQGiARiI8yZwdLfw2oFlSo4vqM1QiJYlhPnjtWfjPOdD0aRT+E87ehRio5e9gV7YN5EXBu5jySbQFES2RppRW2uFakbwsu9xZRJ9gIBQL5JuGIgcaD/BdEmiw/Ltp1ag75mSVI4MmCeIj+NP69JUqKXenUJHzMn+0AxiJM54nB1pzgwDVOpMouaKn9qwCq5EyT24Xkn5x9Z9R6hXLKQ4FMGXaVS0RAXuEE3GMwTPjQNRmHBgXAgOBnIJKwvqXRwDjGrNvtqpJDv2XkoFUBQqY7ix7ixNwJUc8zgCRPRdQqutRqjVCXtUC5ZVTMgwSMkH2mOM631DqI7lVoDi5mui0rhicAD3cTxPxqW32FNgQ9N7A0qhYCYgjtA4DRyTkE/GqBu7STSprCsZuYErJ4EnuLcyCR8nGiwYCruWrF6S0jUIIttUMtTyDMr2AT3seTjGtGg4I9QoWK+6SAkGTwbQD4xGOWgnRFTctXVkclVxIRmBJBmS9qgHjHzzPm6ptXwGZVUnI/UWMe8kliFH+cEkcaqRqj01gC4rircApV+6PEgQQWjyIkToCv0Qs7sx9WMlzFtNYgBVAPz4jBE5MB5UrutMKArBgYAAN3mJBzOJOYng+a9vUhBC0xxd3EcZ5I8GB41JtFAA0mvECY8KILRE58HIAUyIBxjQy7yvUH5VGmKre8O8hLgQCYgu3bMAkD5xpsd16hhGusi4AgAkkEqSJbKz4HPmDqFLpd25etWNMzEU6QMhRFxJWAWaMsRgLiNaQMGfaLFyBEcTdUVLmBiSXdxdaY+DllIzqxNgkIrB2ETcHCEduGClTcTOLz2g8TEMG2ogzAMgkKq5t4iWmeP40B1e2wLDv2m4gExP9xSbcTkx7savJtlNAm6CqVckWg345JgRDlwVEYAX451VsKAYNUp7cyFnNsYA5YEsSItgQDPOZ0TsjfYl1qgQEdO5lEcCTaAIyT8/OmtbcFbWYwI7UxAE8x8RmePnjU21okkU7fbVWVbqaSIOFAAJ+JYgR4H0wdRq7RAglHUyZFPABKiSSPrHBE58nVG8/EZAJBVbQZ7lntHMnJAnwFkgjHm2vvatSkYck48FgRklR4nHM4zzo42aKNpXpipUAq3OSTBabUmLVNimLT/iiJ403ULHDt/hBjOZk/f/AMDSXZ7FVLPUakEAgFGe6QebQYVY8gzgz9J1OoLN3jiSxQHA8HJJ5kidT2C0PG6bfnKqFibgJyJumJOJBt0BQ2CLLkrSvMlzT7mwZlol5gG4jMDxGrTvFm2AwC3d5JLAcG0WhJzmI0JV3wcwAiktBtXkxAlpgwAfOcffWVRC6pZFVlN08tB9vngWqAP5P+Y256naAlJEliS35YHc0wYETI7p5OpDaVCr1aZupjBZWFpbgIBefa3gD98TrVD1GE2JRV82ooLM3BlyDH3k8c+dU9hboW7jbLVuWoUN4lFuUKS0BYVTLmc/t/Av4h2FUUbnQiwhQ190rDENECwXYjydPqu2BYk2kAQnaPiTkYujz8c86W/iWsG29tLLn3sAcgFyRkcSRkeRjSRf1KvTZVqMVRGVWCLULSfAtC5MsJicxxB0LUoCvRdlpxTOAxDXYMCPmYyWAjQH4L6grzTdbmRRALEKVBMEAECZaDP0Oum31SopBYKcYAYYHBg3cQRiP5xqbjJcCzoOxpGjYaSdk+8EqCcNCmTJ9xMxnjEalugtIFhaFRvbTpglo5FNTiIUsY5AORwRq1M/1gWnRb01W6qF8ze1wuwBdI+2rt31BERlqL2zIAKmAPgWqSBy30/aKiKOu7/12SkEdWd5ZM+2e0WLi9kgmBI4+dO9tvkpK1atbSSke0m2QCQAO6DJMmII5+J0k6BTarUrbm8WqCPUKFyCRBKqpHcFIyeLsAmBpntKnYBTahRCkBDXqK9QxxCFwEY5IF3gYnTyDc0DfhLeUw/UFtU+o5CVD3FZBtinw/E8jj4Gi06VRp0RfuaJchTTBHqMIZSxH6UZiAIGYJH25zp/V0o77dK73U6tymoXtutYkElf7hOJiTpun4g2aszrUp3nJb1gx7jIliVkJk2rOTEZ1t0x/Y0o7GoaVQXteLSSyI5h4MqvLTBN0cXwIGpbmrWkqpMyS148ANJtEEniLjEj41znUPxXsTUWjUPrUbZd0m0H4VYBJkckHnU+n/izZ00tDtTibAqnjiCbTz7jg+6Bxo8MvQvPGnQ7msyFBhmJxdBLe3JIIUk+QuM4jUaFKo9QNUEAAsrPFykgg25OTPtnAMySNA7b8c7EO1m4dSCCpdSs4g2wAQSQMExgaaetdRijUIckSQDKwZEEsxPieRx86GpyKflwUf1BIhq17kkAhSqscwkyxAt89vsMkGdaNdW3COpksoCpBBPiW5ZsGSxAAYCDMaGXp9SGRKarSUyqqonkRauLmnJJMYPOmdOvVp08LkqQMgtOB7YMtE5wB9NFGEnpqoBBlg1pZu6RGbZbAiQBBMKeOdV1q1G8UVerdEuwUCmufZIGXYHIF0AZOi6e3R4Bq3MywW7ZIGfYoIwYMEkcfQaDq7iknqenWc+m9r3QEBY5EzCngkc8fQakRc3pwq3MoIY+0FnxyqwBcfr9JgZ1JUukMGutg9pnw1rWAm4gmVUxmBPJjSqO9M+mVfyMh1YluJgysZxzgeTqsbU07QAanfexLEzky3ySDgDJEc6iKanWSrhQBglZZlUDOAxmVEkckn6atZZUM1oxL2Bj3Du+ZjAgAH2DQ9beoqFqdMqFOFstnOGz2qI8sAeOCdVbakzVXBHdyfTZlZ582YgSIjjLc8aIJDc7LbKISwwsEkipUIPIZjMAkcR+w41dQZmcUwnYiWGpMWQIVbVBIk/ETaCcGRKoPUpsLQoMAgguLRkwD+rjlWHODA1DptJEQWO9MxHZUYrdiQamGJMSV7cTgSBrSB02d3RqAn+kCMAVSozJdgkAhSxZAYBYGZ4lpnU9htZqtVe9iRaAxIQAdyKERQBmOf8AzoyttaJU8kcRmCcNluWyVMSNVU+ps6lC9RAoF8MoC4+paAP3nPIzqeV4BKGVlV3AYJkDDKTbBmAh4Mkyfd/E6G3dqoApYCQSVUQSQTyWAMfQ/tqilvaUKquHp5BLIxDQIhQQABIUntg4MaKrbmq1ZzQqWU4EKUl/vEgBf/GswTe2olQtWqWueQaaBDkn2+p6cjHHtP8AGDqtX207SoMGAFItA4JGREeSckRpbsa4BqNUqoqFTcDUJ8jILMUTmyAvxk5OqNp1BGQsKixxCn1CucC0EqcRAJN0ngYE0+STLNx0latqCsyUklmp02KpkAdzA8wTKjLG4nGjNr1GlSKgsz5iSSZwJJuALZPPHniDqk78emcwqGSQZLWgwIGAGMDg/BBGqKO7cvcLaq9zM4BPHH6MxkQTHnJzqrKbGFDeeqWmk4Vu7MSCf0i0dwyecSDBMalQ6c9pDKyANABaZWMDiFx9T9ToJtzcvqMpUHBLAjJ4UoqnuiBb9cxqjq29FPb1WLFTTERwXYwQRMMYBHb888azsTmun9JcVjWpNTqlbg1MeoQBcBaSacSGKkNx2TrpKO23aLUWk1NGYA+pUqGpGILLNqgzHAJ+mga7k7dkYrSVUWrUIJAKkjDuzSKjEntzwPjRuw6ZWXhgWjt5MiBKyWxOZGF88nXRu7ZlID39PeKtZW3FNWe1VK3EIMlmLML7efHJ50u6f+IWbb0wKK1gielWYN3QBEqL5Yd0zEZjGuu2uzFK5rQQQcGM8+OMScjJ+DA0sp0bQWcUtvTGaakKrHyx7Tgt2/BHHyTeS7RNPlMQUhT3NJUo0HZEEN3sAMyxtyDUPOBBu1z34h2+0SBS9QPiVYqVXHBYcv8AIAga6Hfdbp+sq0NqlpN1UtS/4gAYXEmFCBSTwJYSZ1lH/Zw1QSbqRn2MQ7HI+uDzy2cHA12xySdbOeSeXCOIpVOxhIBnE+NDydei1/8AZ1tqSAPVqNVJIEC39yMwg4+sgyNBVvwttzNOmKjuCQW9ULBEdpVqckifH866L5cDk/iyOJAgY1gJ+58a60/7Oq4uJqUggUsSSZgTi0SSxjj+Y1rpX4IFRVq1KkUyMWqS8/FrWqCM+Tkfvrf5MVumPxZejk7QOf8AX/t86Jp7qp2EOws9tpiPPj6667Y/7OqjuSxK04BHHqGTxbJCmMmft9mH/wAG7VBUDLUcqAbEZr/pdAAMmJjHOMaPzYGl8OZyOx/Ee6omadaoJ5BNwP3DTruNh+Ltuyo9SDXcAP3WpTAOTGSSRmMZHPAMm/2aUHGBUA4lCT/+x/zP8aw/7Ntoiw7VLj8sq8wI4gHI+uRrlln8eR0xwzxDBvEDd1ZEpopALVg+SRixXukZ5iAOYE6Z06dFQikzIFhuk5yHkTbMzPn51y9b/ZlRDQtcqRxd6f1j9Qzjj7/GkfU/wXUpwtJ/VLEg+nEFRBGQxE3TgnxjjXPwwfDN+Wa6PSxvgoN57eVPtJjHHFsiDH10rrdcoU6RJqpYmDayMWJJgBFJPHjtEcx48hrEqxV5JWRB5Gcj6Z1Zs9lUrA2IzKPcQpIXPyPORrovgXbOf5n6O9o/joXBaNGqZ9osBCme0qv14ORECNNaW93RtZkAT9Vao6gAxhEVbVKqTHmYB+6PoXSAaYRdzUYBiQltlpUEwQxPOTEcAnTfc9I21UKa14WlAYubmY8qDBOLvAAnM/OueXjYjqr2STrDVbWu/KYEXI4STAAAVrSYJHBjOIkaaUd9SSmagamtJe0G2FWOCpJLE58QM850PFMAiiiXBcPWC/k+JVcqWLcTgR5wNI6n4epuqGsr1mUm0VJb3EnLr7hmZ+v76xFyb30Mz1b1EDq4qA+008F2jNq+eCM8YB51YN4rsW/sGWkwpyCGMwCIOJNuJjS7bVkYMRtzQSmAfVKg5JabFN0AyeS2OYnTXb7fbCnWLUXq1CtqU7mHcf7vTI9MDBIAGJjOrxVgVwWVqIdh7zTZe1qbI39x7WycnOB5nJ07XYCmi9lpMyatTJ+ckQPtobp7VgoEoOwAhJI+4ljUuGZXPIg/JabFnB9Sy4GPzUep45tUGJ+Z+cayzQs6ntqb0mUUmK1WCklW9QGYUqoIA/Uc3Tj9s2u0ak0GpeQFXBBkZUE2dqwRyTGSJgYModX2wUolQEoSkXF2xHaSTc8eYnk8xpV1yv6aF2mA3ZgzcB4UCXBP93BMY4LeghbvadRWNKgyWr2FyIDG64hRi48EtYBK4JjS/e9W3VAKqVqXqSbkPd6hwoLXQvJJj5AxGranT6v5RqNlwLi5tBghitJVEggDumATOQTAK2XQ6VNnakL2eWapUYMFyQqgsBabSfIJiM6dIFsU/hbe7moXqPVsFMsDVsDKST+kx3sMyAG/TjM6dMalVjerkW2+tUpU/U90lisCwQMG0k4xGQZt9lTpkejTKqoK2iVAMyZhBnM3XEQRHOrhui6vcAoIKrEspOckT9Rjgx9tWT9FjiBmmGRglnbklgWycyCQQDDLERgjjOjqu7pBQrsoLRiVuP3BHEgT8+NV7WtVIaRTDSRCzCniZAnmZiM4GtbXpFNX9WqQ7RBa1V8jm2C5IEc+OY1zZvgFp7ZtxUWpk2ElGYSaYMGVUcMWzJggAYE5HelS2pFRqVTcuz2lu1m4J4/Qq8HAPJ8ac1d6FZhd6SgAJT7QFA/VAnM+ZiPtmmjtyUAMsCpmMSOcHA/cARj50pgXPvaCWlii1WBZViDGTaYhuB8iYH30Ed6+adpgKHDqyC4k/wBstaCTAzzOPk/11Le6mhGALSRkGJhhP2xwcmDocVhUUGFZiQCQqKog4RbWAaR9OJzpSRNgO3pVnKyKzliT3OoAAAFoW0KFHPkmJxqipufRAQNSFMCVBLkAE+GAMifHMtJm7TXadPoLSZg0OSw4pEImAGJWwQF4Akn4+FoRQ6BDe5py1IQzJ8kscFlBEoGORxjW1jTNQTV2yuClrNdBIjzjCiJWCBgGZnTuj0+kixUZSRn0zDFbjwYwoJHxOM65TcdHvrGqy1NtTCRUFVx3ebgqwycAkTkfHgvpG6oU6TLtaFauXqsSa2FCxCu895De4KLc8nR4g2Mt/wBZVHCDl8ABiYHF1o9qj5+QOZ0JveuUKQp+rdewNvaztcZwFUCbsZMTODjV+xA9SLL29rksTaVkgFVyqgZyZFyxzour0+avqJ71IIQMwSScmJktHkzrFSNizrHVt89MUqf5RKyMAFS0xHOfHuYzwNFdIrrRpsaxBZVUBmwziYvYW9oH8/AB0aaAuaorguRB7jao8QGIBjiAR4GtpsO13qCUGAxKgA47c4yY7Zk/xrVvQcC3c9WpuKhrvFIFoRQA1UAgREyLibRB8x8jQvSK9Z73bbtQUR6azaiduZRfgmbpuMjjnTKqyh4pVAchhNvAGTKrakGeJPAmToFN8kPTNF6xBlRaFprJMzPLDzEnkjxq+kJror0GDWkVWlbyqTcYgHIIOBETgD6zrddPz6ZT1GNPlVqKtOnIJLMIAJicD5GNN/65nSRTtHkjIHifrjx9dL6m9oF3SmUd6ZHuYymQDIkqQMQYP8jRfRQlvdxSBQAVmqeGkCjTkrN3cSTHkLOIjOba24uqLTpmm1pIcBntWRMhMJcVJGQTHxqNDYRLsqUlm5mIBz5jEuwPkgec6mu4SmLKan6uO5m8iSOCeYHEZ1eRQnuOn06ZUs6Af2BVPdOGBOQT9f5A0LX3KvPpVJgjA4I+DIE4OfEmdLuobstTMCmtSID1IW1jglAJa8Ld7ZMjGjemV6q7ZW3FwdUvLGHLyTbAGQ0ZzHGfjVNEYdqWKM8fTx/kWiefAx40UN2gMQbYy5+k+wRJMgmAIwT40v3FBjFWAUxczU7r5khVmpcRaYJVVzn5i1nLKbqTtd+kqqgknzbLADnPxnxqIo2XWBUqu9M1FSAMpIJwTbiVP08ZHOiqHWWUFhSFYk+XLW8z2gNGfJzjxrGUMfRosWcZe4Fws4M8gEeBMD7aMTpxQ91SWjKM8heOFGFEz/POjulBLSqKGUkc2gQokXGJuP8AoAPgzzrVXcHcH0qLW2QzXg/mOVEEsrgqoV/YsdwBnGt6zWwovq9SO3SlVrfmmCiqotBESJktBjk5M/uS72O99VWLCGRWFgMr2yCZFsZVoFsxAuE4zWaGlKFhV0us1encjsspKzH5YmCFEEEsUMs0kAgDgzdt5pO9Fi1WIZncwSbR4A4t+CM4+us1msvmCuAt9z6igmRKwSIujkEHyQRIBkcfGi+o0bUDQMtZzB45Jj5iYjWazQh7KKaXMuIjNwYzwQRBwRgkff76u2m2RnzcQTElzPaT44AHjOZM61rNC5EUUPxBTr7ZWVCEqXKLgtw7rZgC2ZzxGBg6s23SWYs9FadOm4Abua9ypi9iAPsEBjk+dZrNbem0AX0vbJZMEqptgxxEeZPgecQNC9LrUq1St6SQaTBSWAzA+BwIERrNZq6YNgu7rFioYKq2yAASWJtyZIj/AAj+Y046bQZiAryQL5ZQDBgBJGSsic/9BrNZrLEqrU6lSqwprSc02AJrFhby4AVR3rjIJAPHGoio6qwrlXIFw9IGmFI7hHcxPcc8DAERjWazT9El2QrdTZqMooDEBu83AcEiIE/cn5xpY7epuAjqrVKSKyMRcFmeJHuwM/6azWa1jywDxTL3BYVUJwJHgH5z45+NGIhWS5uYyRjAgR5ORrNZrFNCxN6ajrRpsymoDDEDsESYAMH6D65J1VT6jTo17UpBnRUtc2rBdm4AU2js1ms0pAE03arVR2JBIIXuJg8mOAPvBLEziIJtbbVHIdmkKQBcxPEzjCyS3JBMDWazSxWxZu+s7eg4SojNapaVA4LhYEmZk8zxotd3TIuWmAvtJPMfbgGP+ms1mnJaplPYLuNsl1NmNSEbFNWIUk5DMZkwFGBH30K/4petVO2pCGMyzRHP0knxz9db1mrFXkMnBtRo1aVMqttzHLEsSwEg8WhJaMQ2JzOdK99+L6dOvUo1fWuSJKHtOPADqRz5LH66zWaPj/Z7HLR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6" name="AutoShape 8" descr="data:image/jpg;base64,/9j/4AAQSkZJRgABAQAAAQABAAD/2wCEAAkGBhISERMTExQWFRUWGSIZGBgXGB8eHRkhIR8eICAbHhweHSYfGBsjGyAcIjIgJSkqLC0tGx8xNTIqNSYtLSkBCQoKDgwOGg8PGiwkHyQsLCwsLCwsLCwsLCwsLCwsLCwsLCwsLCwsLCwsLCwsLCwsLCwsLCwsLCwsLCwsLCwsLP/AABEIAMYA/gMBIgACEQEDEQH/xAAbAAACAgMBAAAAAAAAAAAAAAAEBQIDAAEGB//EAD0QAAIBAwMDAwIFAgMIAAcAAAECEQMSIQAEMQUiQRMyUWFxBiNCgZEUUnKhsQcVM2LB0eHwFiRTgqKy8f/EABkBAQEBAQEBAAAAAAAAAAAAAAEAAgMEBf/EACMRAAMAAgICAgIDAAAAAAAAAAABEQIhMUESUQNhEyJxgbH/2gAMAwEAAhEDEQA/AHrq7TkrGTAk4/czqI2pPtYiZxwI+2BM/T541pKkElzbHkkHifBxA5/YaG2FRagVhuKlQycCxVJ4YQgEqPvE+Tr5HB9QL2nQkDlwtzMIJJ8CMkkjH7edHf0igQzKBxAB/jED50JRoyLCpKkGYaAv0J5PH31tdxaCAoPwCJY48LOMYydFIqo2lS0lVXMSTP8A9omB45/bUn3Rnsokgj3MYHIHHgfz7dC1d+8OZcRwWFqjxkKBAAMgCeMnGqOp1Gq2IrSS3baIBxIHKyvOO766YFhZXqJ6ypUdgyqIsVgmTABK4xmJ41fvOp0aLRKkn3E2yfgC4iSY+nH20r2zUqO5sG5O5cpJFCCikchQvuM/SOfJOrth+GjUJepRTb1HYkLcGe2MhyfYCZJg/SYxrbxnJlZJ7QUnU6NQKUJ7sARwfhSJUQBq7c7oj2QYMQDJIHHbxz8/zoPaVKUsRub7YQKoUKsYkAAzJzM8REaJJF5KDuH6iLZB4MnJAxgf99Z4NAVRKzO1ZqwppTMkkgAeACCTknJwDaOBOl276xuxVb+m9SsxM94sUDxYsAjByzEE/EDPQJ01Zaqe9wIVmhrcyQgYQCTyYk8TozbqASQFH3EXcATpTQCnZbOooT1UWmUi+wzcbfliTAJmZM+InTdalO0yzJj2wZEmAM5IJHJ/jVFauRklRccSYE4AyAAWMiBOZ5Go1aa1HA9Q9srCoFDZkHj3Hj3fOPIoQUxqhMIkiR3tH78MYn6edQWoSjtUKAAwYLRODknxySAMeY1taaf2livxknwMTwTIzjnW33ARlXvuIkgAwq92WaCpyJifjQIP07qKVUL05ZASJIMmJnBE8ZnOt7/f1KS+otOpUJyBTWSR8jOB9fnU9y4YEH2gA/Q8wszM48wOPnGV2Kd5IkAdpMkyY/08Ej6aiBqdalWDM6kA/pqAgmAMQwF2Y4kfOqH357USgpAPbNSZIunCggALiWIzxPOmFPcflfm2opMKFAaR5AjDZB7cDGdLRt/WSoqhkDgiRhlJzIYGJ+/yeY0oApa9tO6qFpszEBVm6cxEjMfMR5HnSutv32tNdxYiI0APUUMwIiKlwBJOGyRHFsZOr+j9LFNvRoVatZ5kntJJEAhmtPbFq2jGfJ4D3m2uqO1KkTWM/mElrSpgLbxOTnHESPOlED3oMpbFGAYMz3n1GJLBiCLp7luDFo+nxwdFnp9zqVNuLm7QR4kczcRPEcnPjQfT9jUWkT/xK1oEyJZgD7wGAMLMCTHOZGjoVR6IANbkByLAsgyQuOSJJzjAOs9iTodep3kUy7MJuIUBFPFtx7XJzNsxB50GnSalSsa4DwqiWNaQfJIRImSY7jGDgxGr/wCheiSzuH8G3CSRBaWPaogmJjnGodUYu4SlWrpQVctSQL6jE5VT2tYFgXTAkYOTra2ZsBa23ZlKI9/qE9tNRnuhQrQQZMgsSOMavpUrWRKzqDRplmX1g9kkzeEiWwJJH6QAM5zbbL0KYFNEpLEIBF0nyW5aPLZk4g8grcbdCPyaLrgD1EtFSM3MbmCoue3BbIxJ7aIrs53adYNestqldqhXuAdQRJAEA915A7RPap+CdMt11hqv5VBK7IzjvUhafMkmXBKjziDbPA0Bu+rpTf03pPVpxdmqrFmJbtkdmVBFuQImI4ZUHCoHuIU+ynTQ5LAPa1rWhiDkmCftpTL+SR6QLbCTYrElZUIxaR3hAC4uPtJmGGYGqdvsab9yWgHzTQLOeMyQvwP+w0w33UKi01SjQ9SvUIy5haYbg2/XMDGPnQTb11qOy1KzxCMoptapiVgEeRMkMZgcQALcLQzPTlgMUDSSWJxH2HBGIERPJ1FqpEWUhSReS8AHzhQY92M/PnQtTflQAoMmP0hseZLYODyBjVxrFwticdvECOOPoJg8ca4Q2L+rvvXNtNabB+QxXAAEiGiTMkniIjWbSt2QzK7SJFJwuRmwFSTjEwP2jTWltjBukgwCACJ+ZHkff+NLeo1/SUMqpTCzPb3NxK3yAg+TDE4EDWqDM6fQrmnUNQ06F9QkKALaafpgXAFicyw/Y51un07b01Ql5C/qqvgzOTItJngAeedU9L6iKjkmnBIW2wlyxwO1LexRJknGDkxprUoXtL2wO1SJgD9IAOAefOpt0ktENsRTuARQsx2qFAImeIub5mI1gLsO1FYMMEC39s2x9+Ma3W3agwWkgyOZgnEKsyJgfcgQdVU9nvC97miiXSBDFyomLskIT/PHGmEaWhWDXvUWnTA7kVQZM/3TAGOAPA+Y0ftwDdKk+PpGef8At9dVVaoQQxf6Kq8/JxxnzqtqpIuI93CjLeJLMxHz4E486BCqDKsS4wBhVJM44gdo4y2hT1AO3ppVtdffTh8zDSCJRsH3XHyProzbbUlbGUKB4kN+2MYPnUK7Mq2qoGMz4wc4nGP/AE6UEpTYArSoD+b5iBMdpP8AbyAM6Dr7bcVG91IUwoiENzEzzPaoP2OFgjQ6buvcKdNVIzkM1oBEqJgs2cEL9tT9Sr6QEGmWIgK8MRPlfdkjMyIIxqWhGblmtsJFoPFy4I88ETAAIH2+tb9SWmrPbAiYXJJA4BOXJPk/UQNK97tqb2gAtdk99wx47iq84k4geY1PadLpoVLepZxbcRcx+WKyccAQP9dSAgOtVG/4lN6bEhlViWciP7M+RGIGG0k3Cbt6yMhTbq1UqWNVASSVBgkT9PkTp/QoUahJBIB4CMASFPCsD29uCQfoTOAR/QOa68JSRcFF7qhJklnbKgEwFBM9xPJnWOgZy+26NWECmxVe4haMOsyZJqXTf5j9sk6cUeiEKyp6hITuVioqMM2ibiKQYzkjieANOko2hiSWzM4VRn4UCQJ44xxqrcelVWpTRIuOWEKViDMtAPjJGIPgTqtGQp2nT0Bb1VpmqotdabsFQkDshTOBGCfkwNWUwKKCxhalxKohRBNsAGzgEwAvJuk6D6R0altlLXH8xhIdw5djcBCiTfBBnI8+Mnvv1BuIaIy8qIME2wRIMDkSJgQODMEE5YRVTmAQvbcD8kQVExxB7ecjUfShFCqLYggqOZEY/UIgx9MTqaOrMqsQjkdomWPEkCAZ7o7hMnGqxuFr0QVFU3K36SCsHxgGTyCAeBwdZNaAeqdSo0SEepRWp4VyYHEAxgADwcCPGoJWXc5pOpU5ZrO0KJgi49yYEjAY4Mg2krZ/hynT5RXbyXUFpgsJlSSQMeTxJkYq3vUhJJg2IKjyZUKCRz4byAe7j5Gm+gYu2/U/VVjdUWkFtNWpclQGQQQUCrM3ABZx4nVu629CnSY1arsE7u91W52ntF0EwSDOD9cHVnT6VAq7h9xXr1MgrSJRRPYGqMoRaazJAIJjzjRh/Cxu9eolOoFEI79oUQDNpmUuk3Y4kSDJ006Zot21MMDUqVPQVB3KFLXG2Lbj7sfpWbjaScCXDbWiyEFCQVtLEgSGGQSRINoIMSc/XVO0Q7pmDN+WY9MIp4zK5aCTxIiQxHABJ3UKKU2RHa1qilrCQGAEMBOYMqBJ8EiRmLxpNlR3K7akV223pOVdVEOBaWMhvJifI8n6aU781S5EuXHJRL+cmFWcTGY+MmdWbmhWqk0TVp0Bb2QEIQFjc5IimjOG496qMkSJUL6r00GwrVaSphlqByST5DlWuEKOCORjGtrGGLR8OpfmJTpvSEE3LJLDGIknPE4GrjvVUEqruZwQDBOREEdomTcZ4+2sp7jbyyLDXRikxIJzNxSCczyTJnRdaoO3GBwGgCBGCAcTnXnOwNtwXkOh7sEBz9omAZj/AMao3e9sWo7oXMAKlJCWAyO5pJHjMfODqgbt2q+mBUqBiSZaQDMzaottPMk+dNiPTiDc8TGTxg88fGAfnTABOl1K9airOlhMhlKxGcCCfC/5zovc7BCKVzuSLZNMAMxHIkzaGOTaPAH11ZkhruB8mI+OcxyI50PYWBIIJByGW3AkE5AJ45JyIOZ00oSffksWFMs4HMlj4wW+fJ8DVO93DMg9OAzASQQxU4xBgyPgiRPGphfTYQCATcQMTjAI848Z8arrvVYOocKC10qFE5wgYmVEmSRJMwDqST5Iq2prTUapTFOguFFxFRs+5lDFTyTH1+mqumpUqMajVCpYQAvcg4hrRYzE44j4+5wMR6ncTzYrcjgQbsD/ABHOh33dNbxeR4kkyDwp4yJ+gMxnVSL6fUnC2CBVBjuliPAa24WzzBOPrrVVxUKSy1GXuEA9pEyIkhuMm4886FStStlFi5mDFZJYgFpaAcj45mMg82GrTtFzsbgPy2RrlBk+0rK/v9ecaoRVQ3hLYdg1NYCBgimcQxDENPgcg/bVdQ1oYIAWJlQxVBHBUSZICzAAJw05jRte2EVoFxBW6EzGIUkG6B7ZBiftpW3UitRqNjFrQ4qXEqgKmXaQBccAUxgyQJyNSRGw7U9x6QvArU4prTErcjS97OQR+WVJC8fBjTKhRmnYbngyzuxV8GYAESpM88j50g/EVKpU239RRFQNRYVkLA5gZUCJUGnJtB8ic8O9nWmlTrU2/LdA4Y5LDwMsSIJz++POtZbSaBctEev7M0aZroq/kqWJHJEglIiDct2CcGIE5E9rU9T01CVnuAa9jEYFsiPcbjheJM8YH6t3baopNzFHUFptAtyFjCEz9yBk6h0pqtTbUXcvaaS2sIQiaeYtm+B3TBmcDE6Wv1TZXY6qgLU9F1JLAOQzj2iAOyTaimMwJ/k6XblCamCFPuY9p7eFVfBbH1AJjnUNl0BKId0JDYU1a01Hgckd3we3KjiV41Xu901R5oqpAgLdBWSQJbkA5ET88axF0KvYY3UkpguTJX2ipUClpHCKTDHJEgGJMAnQm83VUhGiakytNmCBCTnuHJUWwpE/bOqm3aflo0VGpjBALhSxmLok4yZ8Wj6a3unrAMFBphoCkGDEZhYwfHJIOccB0RW1KpEMiCmq+04ZyIJYi6O5p7WP1I8AzZbutXp/lU3CkFVMKJEETC9wx5AzgCPAO5eo1alTDKjWlmDt6jGQQAJAjuPAnBjxqjdbI1LUFV6MfqpgwYzg4LE/AgaUl2Rdu9u4orSDMlKmtwFjXEmSXaRfyTAPxz41b05wSyhC4VQCKiFQ7DJlmbuAaOBAIk6X06O4oEUqbbtVX3MrCaxJkkh2wqgjC8EkSSDDzaboiipr0yl3aocrUJk2qAtMEsTnz4+JOtPGGVkHAHccmymjAMlK4WkZtkNDHInxA4xpF+LN6tMhNvQ3Vf1Mi9mZZgwzAqbmGWHqGBzHwz6ht6oIpMvpqRwy3qwIMqEDA23Hu4g8nUG6hS2wBYC4kKqrcXfMALTU+22TkAQCc6VUZaTAen7Q0qF+2qmmaTqSO82CZYOzNYilgZIAXkAAHRq0kUGoxp2E3+oSI7stkGWBjAMiDAgHFe46b/UgmolRaVMkmleEU+0FmIm0m089xkmNWL0OwOXYmiwg0izekF5CWnDKAB4Ez4Gl8EuQKr1+pSC1aSioQ9qrasSwnMAkYKgcGPnWqXVNxb306V4/VWrsENxZmtCd5N0ZaABgTzpkNka1wpq4GADAAXgm1RgtAAJt9oI4OrE2QJvd0F0z2oczwZDwcnGMzxqqKbA+n11YqylTIh/RW8ALEKO0qgzHIP7CdEV1KUuxabOzCyl6hDH5LQkwJnEj6k6s2fQEoIQP+HyJEKDgAmSLmPyT4GMRoylSQQS4IJ8EMcTEwZHPJPidcG1TewGmlckhmVIADItwA4mYhSAsTyfGiAgUhwQqQQSrKORnjIJOZ8mOeNbrbRSGVazPcRElQvEWhbMifjkzpFvdjVlVLDmCKjESs5VYKlmiZPGRgRq0IbU6pTUgAyTPBLceJ/uHwdQ3FdluFWozZJI9MkBRJYSAO4HAB+vuxNQ6ZtaaZCqs8jPkE5LETmSQDE8gaxd2hn0EvUGJZiEJz3LCkODJOMExo/gS/bH1rjSQ/mY9Qgq4OclogMBNuSOTrNpsloG1PVcj9btdJiJloOOMf9tE/wBLVYK7V224aVgMVuBtNsBSxURM/U5GnfTPwaopgGtIgAEBgeeZLTPInE866JVaMtzkTbqi1hi0sCYBewMFzaPMkg8fJMaDpbZSA7DIAf8AuI4gLIiQeI4n+Ou3P4Mpsq312YKIFwBH7iRIGk/UPwc4ZBRqU7JF8kgwFgATI5iYIx4MnU/jaBZpimlRlaguYUyLLQXLHOZI7p5kzHkAc6za+rUaqiU2gYWoTMwBcbCBFs8wQYwx0c22WmxputdiSSA0ENM55ChcfWPjyad91SnCUalSjTLGSilmJIj9IFzcnmBEGNZ2aKWqURZlqjsloIQOWPDABWVFxnJH7zOh+rdY9EI9QrBhWYIQtMz2kjIyLhzyNXdR3ydo9OqQxUD0xHjLsZBUceJ5jVVYHc0am3qUSkrhQBA8qQQ3IbJ4EE+7OtL7BjDbbogGXeqGzLHteVHCqYCnjAtH+vJ/hp6lOpudjFwolnoraC7IzAqqkicMQbYMl+MaRdD6o+yrttdwbaUlbmF3pT+oRhkP045EZnoPxii7WttN6oYoAaVWWAuUjEBDKdpaB/yjXTwlXsx5VX0dP+I6voUdur4Z3AIzglSY+ccxpT+Gab/0ezam3caa+4mwQM4XJMCP50u/Gm+P9Tt6URT21F6mODbSaD9faM+Z0R0027baIXqKBQRmC4kBCYMAgiT9D++n5F+igYt+QxrbwpUAf0wJtVmPfIEi1LgKamJkg/bjQ3VSQhqV6lrrliiBQf7SxuzImYAJuPMA6WbZNmAzNStK1FbLT3gtAInuyZycSJ41LaUaDFagptV9OSCzBo83Ansa02gXEjMCSIPNHQOo70uzj10sUkAqLA0T7gSQIC/pb54GdYKdyJfbUuMALJpkjkvUBBjxaubiRxMEVtrcVapasCcSTAkwOT84Hn541nUNwg9anSpsWJVmruqtaEANiJ7kg5LRI8A8g02FFSemq2O39OFqMrl2cPVicXNcaSFu0Axx7tdL0vqSelSdVqBxDBDTNwM4XJtWBMSTwDmdVbTaFqd4VjcTHimqNBLsuLjjA54+uo+ufRYsHz5qWU6jfLCnMKgJ5JAx500oB7ahXpAU4VWV7jeVqEcypdRye0yB+kmSZOrGbcVradNSjO0X+o6YBKr7AGggyAcAA5+Z7ZgxijeSf7ThzmcotsEZ5b7YGndeksMHVHKAMyqWYqLolpHgA4JnAxnT5OhEcbsfwuv5jepVeozwat7eCScCCFtuYTnNxjTfpvSEpFChZ3kkTDGGgyILHKkG1mwLSScaMdqrinStRVJKvTWSYz2zbgEYaR5I8zqVQ0Nuh9oq2gLTuCwDE8L2LBj2lisHMiFtvkokW7jY03XvWmyISFVx5mSzgSSuBgwTB+RF+84VDXYBRBQQFwsCAAWABzExgahR6wgHphEvFpctLGeY/ukAgy0c6G6hWVTUapV9NQLQSw5mCDMxABB9oBHnRstFdKmqEkO1O42XtfIxOACFniFg/YaiFkU1/MZApgsglogAnJAjIAj5zoXe7ylTZfSKkyD6hIIInxdIKyomCvujJnUdz1tyovcFFYqpYifkYgQSMkf56YVB16bWcL/UVqqUEb1Sr1cFiSQpkF2gYmByeI032m0oICaVkEE4cspOT4MT9tVbhkgM6rRMG2nTqXsoiSQYFuZ8fGSdR2u4EKbOBCjkn4cyPcfnxPGuWTvJtIl1HcVFRhRpU3a0EqZ4nkkiPPtyfOt0tnW7JJZyZYOtwHgqtsAR8nnRdZJIJJAiTDSZiCOIP7/zrE3oIaA1imCAyyTA9y8AEHPk4jBOsiCGgoirVIqFsKCwiTzZEqJPzJOc6Z9O6bTpuz2KKjxJHAjgCTj9hzJ0tpbwkL2qsGBapMgci6AqcAY+IHzphX3mZ8Hx9fGNTezWKUM3++uqIMtbkeR/r8/bTLZdWqNHj7gz/HjXKDe2OIif+n/v00z6Z11FJD+f2H/jW8soKVOiq1C8GTPx8/Yc6EG7biYj/X/+6yr1OmVuBPxPz9gOBpLuetkHgY/9jGNaplHSrumsJZQE8z/0nXNdQq7RWYrSksIuVjcuZkEyOYwfiONWb7qLVaQYn4wDxrmN/wBQFNlXy2dFF4obJUMj01qVSZLOzAERnv8AIBJMkAL9gNU7Xo61WdqlKmajMbwJZQYxBB/MhCFuyMkaH2lE1qZ9NheP0sQA8foJOADxJxMHxoylSqm1CgQq1wkkEnkNj3NjjK4PxqMbol/EX4UaoKlUC4JwoQiwRLAnzByPgH+JbTdet0mttXGEUBfLM8ysXfAUkj4EeddP1J/S2u4ZTcWWwMf1E+6M8DOfJP01591va1UNWnRhiriQYkgcEeOdawy8tMMsZsyr+PTV6cNrVQNUSn6S1CATaMAcYNsAn6fXXUdDc1dpSehDMUAYWgQQoRh2gZxdJb2jkSAfONxtw1Fa0WvcVcDgx512f4SV/wCmC0GdbipYp9ACVyyqpJiWJkeAca3mv9MLQ3pfhQVHQVFWq8yvYQAsED/kOQJHz5411NGhR2qKsJcAFg5tHgRm0Ej6Cdc9ven1Gk1WVQCp70uglpBHF2QLTZEwcxqzcbdrxJLsfa7krJ+gOeIOf8onXFo2ZvqqGqLlucFrAkwxPDG4wGzAIAg/wJVqYoQGUURhQshTmAseX7voT5PjVexqFmBRmURIe3F0nhoYGDGI5I+ANBn3NVUtUqXKBVa5rB5CmY4JkIDnBiDGuQGAqSyubwJhfaIzJYgnn5J8/edCJtu0mmhqlXB9478TDMwtYCZJJJYjkQZ1ttyKlRmpy7mo1zjJBEzIJwJiBiMCMaIpU2iGa58O3YXtun/6fYrYJtMwqkn51IhV1Q7s3ekj1ASysAI9MtEwptCn3AOQYUYPJ062vTVqUVBQ0SWDR6piVGWV1JLtcZk+RjwdFbFkJLe+0eQygXRH5ZAGRmSGMfM63ut6xYL6wW15AH2I59oXsJwCceBE7T6CbKKHSxNy3lQLFBLsO0MYl7jknuxMZJ1NtgEVyXWnnnCl491+Tgn5Mwf08Ch6iNUWrN7ZFNgstc2SLgbcjxJ+MxqjcOpIwzsvJgCDMEyLRgQ3JODGs1lonRan2sKjmqi201koqkxNtMWgHGDGJ/gKr0SlbUmq9BVMIvYKInJqEN/xGn7fpPxrX+8Q4e2nUQNlzTYl3gGRK3WG7FpnBPAyJb6u1zKIuCcFCyqOJzn3A+frMZLsAdE4sBY2i08CwDJVLIpyMFxb+uGYSdaV6D1DTUUXsu7ja4AuACyGaGPPjjV3Ttg3pTUqgXA3O6sC+MM4cjI5Ejkz4kg9ZDFlSlRoCiqC1GvJJiDUYKwZWYQM/H0GtchxwdAvTlBBI9Q4MZI92AbjJ5xyJP7aIqUD+phTUR2R4kiJnLfSIxxpRud7u2qCjRUAFSWNGot6kkQTK2jHMSB9xk5fw8tMs7NXapcT3m9jwSAkWZgAkLMcEa8/B2tLztBUQYHpYyWMP58tn/xora9Npqo7rVJuCJTOD89ojiBLHOohO1i1M4HaSyzmS3+EQcEkYOfGth8ZzwSJJj/lAx+mPjiTM6glIhBdYil2IEuB7ZzaCR3HE8zxzrmd91iCfoxUj/Ccj/LTffbumivYzMyqTYijAEG1QAYZycmMY40v33TDWpLUWmUYk3KfdmYZoxJf/JtU7NJ9CnbdPr1dy9QhwppNUX4IAGB/noLe9ZifAH+f20R0Su/qqZ9mf2+Pt41H8Vfh8u/qUh2nNvxrpFlsvJ46F/8A8WOfp4X6fXPnWqfVifM/fSCvtKlM9ysPuNbo1dbkMdnpFPqgsFs9ygDMCByxzHPE65XrtW+reDOBHH/TVWy38QDwMffVVeoT/wC8asFCezqfwnugKYkGRPGPP0511YFeqB6lUpS+ByfoPORj+dcL0Pq/orbHJmTpt1D8QXLbTknyx8YzA+fEn4+uuOdbOmPBv8W9YFQijTEU0xj5GI+w0rr7KrU/NCkjAY/J+frpn0L8OPX7oNgME/JiY54+T40x2bh7VQqQxtUXFpYDuVIaFtxJBaIz86li5SeSp5s+3K+pTPD9wP110H4M35X8hwxgzSgCQYe5cLcZJkfBHjTn8TdBpLRFYPDKy/pPnAuETn5/10p6Zsz6v9SlVFQTFxDKGAkmRBAAzBI13WSeMZ52t1HY9J3T+uSKR9NQFVmmajf3KAbSAI5+n01b+Id8FZT+UhZTB7QSODJb2rmcHJIGIyNt98FWQ9aseWquQnqEqIiLiMMDH1+mBeo9ETdWrUVjEG1ZF0cXvaCy8wCw5Jxrl2b5N7DqKbtGEhqQefUYW01AMKFuaSw7cmBM8av3PT1ol6xqMqYYsRcTIxAjABmBE4+BIYLUp0Vpo7U1ZF7QYVlEATE4EqZg4/z0s6fXpbohqjVKqcC1YUGTySsMcHP+Z5GqQRsEptTVfUpOID3XCSp4LBIsXiRjAOfOtbPprUXJFdx7rpAKBJm2HqFRJjMEtwCAY1L+tFI1NtSK0YAAFMpfDSIgG8AAciDkwQBnVPaVGZQaxADAgEDBGeWDBs+Mcc6qAwTfU1VIb1M4KksWgWkkRmIz/PAnQW/3i2Q1S4AAzMAA4tNoA4Vu0kknGYxS9CkHaoV/MVJJRS5YSQrXAy64BiAJm4kCAsqdfFGpbUIFBFBVlEMzMpmO6EgggkfyZB0rbBhlLpKVBL0mpqoFpDBBki4lAvyP7zxA86nRp7emCaTQViWkAMPaqhVHbgWiRGOTzpbtPxQ25LOKQNMdgLhs5wzOJMAwII8n40bX39W41AvenuqOYEqIkzaYmcjPPGTq7IBem6KBTpMpWrI9JgHYsVF1QqAsTOMdsGdFdP6VWVi9R0VWY1GvlTD+0sSQobAMlbjdk5ErN7+I3EiglgqR6tSobTDcWKSrKTAF9x5GdZU6bXZ9ujUle2JcnK8zDMS4MgQOBB++tT2AXR3np1GqsS7tcxf0wEUfqlrQRPBJMnHhTpaOuUQfUsQs4y9ILUd7SQWMpYqmBgCccwBJzUa7rIBpIkKigm57h3NCtHHJ7ot5E5ntQtIlBSCtAuh7Z+MrliCW54kYBJAuCOsTcIikBmn/AJRbn5nJwP1R440ooIabIQHSheQrOxZ6pyWP5hDkXeQBzwcxDpnVBVpr635dQjhxBycQpBaCMyfg/fRTbFVcA3NcP+I0tjGFybLjGFC4GZgnXn40zrztGdV/EaoIuVIAYAjuaZExbcwkcQAIgCeL6lSgqhareqww3pBjJiY5NojJA/fQG12xBchUNxNqCAY/SC8SBPcQMcYxmSbMOiErcTAYUgLcmSCzG0Jj2m4nGlkiNDr1CqStMMrT3MICyPBZQQxM8e7HjRdKtTVluYk5YSFC04zECDkYkhv2nWdPoqtQ0UhGqSxKLEkkfrC9zDOcWgDAGuc37WilXpblRRJILiTVeCYWk7LcQM/2qszmRKlSbLadBRuKloxiD9CAdHbRlbtY8YP/AE0r6bvTUe8gi8AZJJ7e0ZPJIGT5IOmNWktEerWOSZCKCWb6BVEgnxiPnUmD2TfZKRBAOknWfwzTNNjTQB+R+2uq2u3RwGJZMSQVMj6R8ifnUNzSkj0e4ZMuMELzbBGT9fnzqWTb2MSR5RteY86f/wC5qx7ivj51T13ZGhXViAJhiBwD5H8zrq/RYUlrLlG+vB+wEDhvPx843nxUCcZzFHZMzQBxrodj0mmrEOVdhEoGIAkiCSBkfQlfGc6L2IvSoyKHYfpWLj8ASYnzn40yoFry5eIAUIbiBPmSbfUgRIIgGMSAOax9mnmbqOzEoqgKfkL6bgpbJS5S9oAENgkTkDIH+5lpIRSpBmUA3wgt/YwijtgAGPMcaZ76vTOKlowCjO0C7kfljLERPLcZ8aWVups7ejQrCaYVmb0lKNI9ntwze6QcYjW65DBU9elFOnV9I3QYfuS8FiASZV3CYmCBOMnWj0D1iEqVL6akC0ABPGCqhf1W4nzx87pdJqyCFSna5qFbl5K2zHp3OxnJuB+smNF73dLTUCo6hgZDGn7h9APr/nHwdV9Fytktr01qZWxgtJZUlFAaZ95aYQBSQBABuzOo1fxQBRphKFZb6gJNkm0l4tAIU3QDcWAH1iNRqbn1D4tDAcErJg3OTBMLxaOSOeNZX9Q1EfvJBF7VGZlQAWstNfMkgAgACCTPbpxfsmvQu2WwpzUc7dDUJMB2SGEg9xtJu/V5mfOBpruapahTFQhGNzN6bNBkRYGzCgYwBMQI1qttEBZQrNntimSS55Y2FVgT7mOYxk6p3j0EqtFIAg2qS7BVBHKCCAQuODOfjUAT0/aUqRb0aBWox9wGH8lr2FxGYJznnPEaG5p1asDdIyKBeFDAIRyGeYJExaJJPxre22allNzWgyCzSebs/wAzkeBrVHdhy6UypEkksbiZ8QJUAcYzJPmToGAj1XE5RaYgfpW2chQoVTcYACtJF5MCMhdW3V6rRFAFyPc5NgFt3KyCZxjAwJ8FlWoIXdiIIJ/WVA+pgSIJGJECdUU90jNYxKtwSlQTABOQVMnOAD5WSIE6TAu2lUgJTrUwjHtVEyVAzBAJKEgxJAiOQI0s3vUFuIUK9PFxk1DI9qrBLEg2kwJ8zgwS/R2pmmFctJuqsxPqNghKRrAixQpJhYJnnJOraW2eoEColNaZHqJYO82xaCYYQRJM57frqcobNgs6XVLYLWmC0DJACmJ/c5mMxnUtqyM9MoarBWYvMshYAQttsVBJPDCM4MA6024pByb1Uy3AIUkDgE2kqFObRHOcDUN9Tup20ktUjuIKgAcWLB/LEclQPdiJ1JjBP1DYVi17Vwisxmm8SF7oUQFK0hzYpEgyRJjU0pWSihqlT9UNmJaMmFAEwFyYjI405RDRYAU1LQDDAKszHug+ZaOe3Mav2+zoi5VWJN1oDXfcgcSfqTkSZ0vL2EMXfWu0Syc1GuLENgAAZJBEeYxxzoZd3Tap6IrBCRdYB3ZhiArdoJHIOYjgZ1m127GpVeuEyVNOkDc1MpIJVVECZA9xkmTPOjU2qIQQjl3WVLGSJIBiYtAyMGYkZjXJqHROhThQwhQABLKcmDIHwQMSOONZvvUeP6c0kgYaqGKmIyAjdygTgyMDnV9DZAJDFZYdyoJnkwyyTH7nzrdGhTIJJMECAxIC8H2EAiIHIkaytMTlazb6tUYArRpcLVtNNqzeQBBZUukxGFI50s61sqj7uoa7G2nCovBKj2qgiAvkt4yckxrvae9VjCEvIYyqysj3f8vMZn/TXK9f3AO6TsAbsnuGZMQSO0RESPjPGuizaMvEE3N6V6QYhZRDavCqS6gAeI+PrnXablAEIGcAGcTnggZP2Pn765b8Z0lWr6ylbbEpoFkwVcsZJ5IX/XXR0eqiopNNrjHdDcORLAlRJYXZmOT8DWPsSVLYIJa0JceTM4BieQIlj24z45Fsf4nxDIqXXFgMQJtIA44M5PGk1arUSoVX1GJyKb1VZvHtmAR5zFobEzi6pWrFSDKKffL+yJPgTk4jPjwNQCz8X7GlWpkKYrp3BCYJAGRbAgwPHJXSP8NdX/8AlNxQc9yEPTnyDgqPsc/GTru+nbdWXLCo5zAByCAIuItE+Yj4868567QO23zhAqq4IKjIAflR9jx9hreLqhM7D8J9SNPZ3gtLs+FA5DtEmPAHkx840cNyRBaUIlrmcGeO6eFk/eP30j/DL1X26U1QIlL1AKzQ2Szs0C5bIBQZkknGOGvTekJT9RntIaDwt9QnJJAMYbE2KAAAJJJA9EC0Nkx7Se1pNJVmAsTAwIDZwSJIPI4YUdspXJIpg3NlSSoIuAABycceJ92gdxUZ0ZqdNmluA1qpnlnAMCJMebjzyR06JTp07KO3LMwZqlZ2lKdxAKjuJi0ZCwDMcE6uiGzlGLBlb8we4gGcSZE+BGfrxqVWlaqo7tTReUUgX58kKcGV4AMQMSZUq73FabNCQFe005PyFc8AjmY8Z8ZvOn1Gb0qgNS0XElg/cQDcWEsRBLAiY8EQYUtgNPUpxU7qTLTwQWATmDI8gRH2I/aFbdIxsJckDK8sAeIYTIbOVMxJMDSSrQc0V9On/UiJjILEGEDF4wDLSBnAkRoal0utUoU23AqBmZgwpVhaQTAplfaohTkSBIyNM+wo7q7yhaYaohwoa0STCmQOEKmcR44Gq6tOmHJa6QMYBxmZUCRxkNjuAA0JX2qLVpGplDalOkQzlSIAZiQVSbjJGTklsnTKv1Omrfk2ikFBJwpqtDGC7ZIgKfEYkkCNUEAfqFR1YCjuKqmF9AqVK5yweZDAwYng+IjRy063pX0l9RCqtD+JIvGAZBWQYmZEca3ttxVZAjVVQQZNJlBzPtMy0AAXAROTkjWzv5p+mxqP8hmBfGQ0lytMTjAk/OjRFrBQGzTIm1VOAoJkKbY+uYP/AE0m6t0V0pitTai1Sr2LVFVQtJIEKLsrMMJAPOCONE1doz1GQU2pqLQFYklgJIZoyF8BjyRoY/h4ZJoJIXJxg4iwmMSPp3Ek+QdJpcmY2Q3m83PoAI1R3WFlVMVI8FVJlhyW+hIxydt+plNuq1VIc5NilhIMCfPHd8fbVAF0kBSh7LQbjIJySMQV5x4OTxrX+86KUrjUpLTWEtEklzm0Ko745JgDx50SmtI3u6FSqyshVATAW85iQRAQraT2/AMnJzojcdLcpSRQwhSWIICTyCQ0tgwAJE4PMjUd3tqdZ5uUFiytWX9QPKkQWRQPHqCAAsTgEdNdUSlYpZEhQpGRAi8tUAyJ5E+ANQA+6PoOiMjVBatppkW+fF/JP6cwInnVjswwLS5JvHBEEgSZkn/z+1VXZorK9MXOwYeo3PgSgAwxmTAz/qTXJQBC9RSAO4LIYxmTae79vP8AMJvedOatUVrnpwpVUpyrGQSc5tJA93wMZ0zO79KVd4YgG1nLVCPDG4yoABAwAMxzmNHaemfAJksVA8/XHPMnOBPGoVemIrZGFUGGiQIlcL3EAAwODHGTPOuQ1oHrUxdEF0I4iA0mIYkhmmR9MkedV1VCdtKiQtOLVjkiQvaBMCPdkRwedMq5DHsYfSAZBH+KBN2PB8E4A1Ru6iKkeoQQRLXAPMDFyggkjEDMfGoiG3SuwILTd/y2g8xCgnOYEt4JxpJ17bBK+3ZY5XMyDFRpJCx5mRM850UNvXrt6vrVVRQZpIg+TgnuxEAcc+PIf4io2pRa2EuNvcTIFsySOZkYn99aCh/U9nV3NKqghhyMBJZT8GZxIEEDOhvwlWZ6IU1INNitgwT5JM+LTzn26Zf7zptlmML5S0gg/BJFv6QZUcjHjSTdUWoVWZCy0q/Y1rKSGBwJysyf/wApxo5HofUitMrTAgg3kJTgMZBEszYPGDz9Jzr+ldm77Ql0gDAQ9wIgTNxks2B9/Mdz1ulSoNWY+mqqILEMzmTCqLgSWMyZwO4+NU9J6xSrioWdghUNTJcMWAjK0+V7uBHEyZEaY4FQbQ2zKtvq3HMXlZUeAFCgHtAAYyfvxriut7KpX3Lqlv5Qy13bIBMAnkkggD5+NdRunFFPULcdzKCfoQGiARiI8yZwdLfw2oFlSo4vqM1QiJYlhPnjtWfjPOdD0aRT+E87ehRio5e9gV7YN5EXBu5jySbQFES2RppRW2uFakbwsu9xZRJ9gIBQL5JuGIgcaD/BdEmiw/Ltp1ag75mSVI4MmCeIj+NP69JUqKXenUJHzMn+0AxiJM54nB1pzgwDVOpMouaKn9qwCq5EyT24Xkn5x9Z9R6hXLKQ4FMGXaVS0RAXuEE3GMwTPjQNRmHBgXAgOBnIJKwvqXRwDjGrNvtqpJDv2XkoFUBQqY7ix7ixNwJUc8zgCRPRdQqutRqjVCXtUC5ZVTMgwSMkH2mOM631DqI7lVoDi5mui0rhicAD3cTxPxqW32FNgQ9N7A0qhYCYgjtA4DRyTkE/GqBu7STSprCsZuYErJ4EnuLcyCR8nGiwYCruWrF6S0jUIIttUMtTyDMr2AT3seTjGtGg4I9QoWK+6SAkGTwbQD4xGOWgnRFTctXVkclVxIRmBJBmS9qgHjHzzPm6ptXwGZVUnI/UWMe8kliFH+cEkcaqRqj01gC4rircApV+6PEgQQWjyIkToCv0Qs7sx9WMlzFtNYgBVAPz4jBE5MB5UrutMKArBgYAAN3mJBzOJOYng+a9vUhBC0xxd3EcZ5I8GB41JtFAA0mvECY8KILRE58HIAUyIBxjQy7yvUH5VGmKre8O8hLgQCYgu3bMAkD5xpsd16hhGusi4AgAkkEqSJbKz4HPmDqFLpd25etWNMzEU6QMhRFxJWAWaMsRgLiNaQMGfaLFyBEcTdUVLmBiSXdxdaY+DllIzqxNgkIrB2ETcHCEduGClTcTOLz2g8TEMG2ogzAMgkKq5t4iWmeP40B1e2wLDv2m4gExP9xSbcTkx7savJtlNAm6CqVckWg345JgRDlwVEYAX451VsKAYNUp7cyFnNsYA5YEsSItgQDPOZ0TsjfYl1qgQEdO5lEcCTaAIyT8/OmtbcFbWYwI7UxAE8x8RmePnjU21okkU7fbVWVbqaSIOFAAJ+JYgR4H0wdRq7RAglHUyZFPABKiSSPrHBE58nVG8/EZAJBVbQZ7lntHMnJAnwFkgjHm2vvatSkYck48FgRklR4nHM4zzo42aKNpXpipUAq3OSTBabUmLVNimLT/iiJ403ULHDt/hBjOZk/f/AMDSXZ7FVLPUakEAgFGe6QebQYVY8gzgz9J1OoLN3jiSxQHA8HJJ5kidT2C0PG6bfnKqFibgJyJumJOJBt0BQ2CLLkrSvMlzT7mwZlol5gG4jMDxGrTvFm2AwC3d5JLAcG0WhJzmI0JV3wcwAiktBtXkxAlpgwAfOcffWVRC6pZFVlN08tB9vngWqAP5P+Y256naAlJEliS35YHc0wYETI7p5OpDaVCr1aZupjBZWFpbgIBefa3gD98TrVD1GE2JRV82ooLM3BlyDH3k8c+dU9hboW7jbLVuWoUN4lFuUKS0BYVTLmc/t/Av4h2FUUbnQiwhQ190rDENECwXYjydPqu2BYk2kAQnaPiTkYujz8c86W/iWsG29tLLn3sAcgFyRkcSRkeRjSRf1KvTZVqMVRGVWCLULSfAtC5MsJicxxB0LUoCvRdlpxTOAxDXYMCPmYyWAjQH4L6grzTdbmRRALEKVBMEAECZaDP0Oum31SopBYKcYAYYHBg3cQRiP5xqbjJcCzoOxpGjYaSdk+8EqCcNCmTJ9xMxnjEalugtIFhaFRvbTpglo5FNTiIUsY5AORwRq1M/1gWnRb01W6qF8ze1wuwBdI+2rt31BERlqL2zIAKmAPgWqSBy30/aKiKOu7/12SkEdWd5ZM+2e0WLi9kgmBI4+dO9tvkpK1atbSSke0m2QCQAO6DJMmII5+J0k6BTarUrbm8WqCPUKFyCRBKqpHcFIyeLsAmBpntKnYBTahRCkBDXqK9QxxCFwEY5IF3gYnTyDc0DfhLeUw/UFtU+o5CVD3FZBtinw/E8jj4Gi06VRp0RfuaJchTTBHqMIZSxH6UZiAIGYJH25zp/V0o77dK73U6tymoXtutYkElf7hOJiTpun4g2aszrUp3nJb1gx7jIliVkJk2rOTEZ1t0x/Y0o7GoaVQXteLSSyI5h4MqvLTBN0cXwIGpbmrWkqpMyS148ANJtEEniLjEj41znUPxXsTUWjUPrUbZd0m0H4VYBJkckHnU+n/izZ00tDtTibAqnjiCbTz7jg+6Bxo8MvQvPGnQ7msyFBhmJxdBLe3JIIUk+QuM4jUaFKo9QNUEAAsrPFykgg25OTPtnAMySNA7b8c7EO1m4dSCCpdSs4g2wAQSQMExgaaetdRijUIckSQDKwZEEsxPieRx86GpyKflwUf1BIhq17kkAhSqscwkyxAt89vsMkGdaNdW3COpksoCpBBPiW5ZsGSxAAYCDMaGXp9SGRKarSUyqqonkRauLmnJJMYPOmdOvVp08LkqQMgtOB7YMtE5wB9NFGEnpqoBBlg1pZu6RGbZbAiQBBMKeOdV1q1G8UVerdEuwUCmufZIGXYHIF0AZOi6e3R4Bq3MywW7ZIGfYoIwYMEkcfQaDq7iknqenWc+m9r3QEBY5EzCngkc8fQakRc3pwq3MoIY+0FnxyqwBcfr9JgZ1JUukMGutg9pnw1rWAm4gmVUxmBPJjSqO9M+mVfyMh1YluJgysZxzgeTqsbU07QAanfexLEzky3ySDgDJEc6iKanWSrhQBglZZlUDOAxmVEkckn6atZZUM1oxL2Bj3Du+ZjAgAH2DQ9beoqFqdMqFOFstnOGz2qI8sAeOCdVbakzVXBHdyfTZlZ582YgSIjjLc8aIJDc7LbKISwwsEkipUIPIZjMAkcR+w41dQZmcUwnYiWGpMWQIVbVBIk/ETaCcGRKoPUpsLQoMAgguLRkwD+rjlWHODA1DptJEQWO9MxHZUYrdiQamGJMSV7cTgSBrSB02d3RqAn+kCMAVSozJdgkAhSxZAYBYGZ4lpnU9htZqtVe9iRaAxIQAdyKERQBmOf8AzoyttaJU8kcRmCcNluWyVMSNVU+ps6lC9RAoF8MoC4+paAP3nPIzqeV4BKGVlV3AYJkDDKTbBmAh4Mkyfd/E6G3dqoApYCQSVUQSQTyWAMfQ/tqilvaUKquHp5BLIxDQIhQQABIUntg4MaKrbmq1ZzQqWU4EKUl/vEgBf/GswTe2olQtWqWueQaaBDkn2+p6cjHHtP8AGDqtX207SoMGAFItA4JGREeSckRpbsa4BqNUqoqFTcDUJ8jILMUTmyAvxk5OqNp1BGQsKixxCn1CucC0EqcRAJN0ngYE0+STLNx0latqCsyUklmp02KpkAdzA8wTKjLG4nGjNr1GlSKgsz5iSSZwJJuALZPPHniDqk78emcwqGSQZLWgwIGAGMDg/BBGqKO7cvcLaq9zM4BPHH6MxkQTHnJzqrKbGFDeeqWmk4Vu7MSCf0i0dwyecSDBMalQ6c9pDKyANABaZWMDiFx9T9ToJtzcvqMpUHBLAjJ4UoqnuiBb9cxqjq29FPb1WLFTTERwXYwQRMMYBHb888azsTmun9JcVjWpNTqlbg1MeoQBcBaSacSGKkNx2TrpKO23aLUWk1NGYA+pUqGpGILLNqgzHAJ+mga7k7dkYrSVUWrUIJAKkjDuzSKjEntzwPjRuw6ZWXhgWjt5MiBKyWxOZGF88nXRu7ZlID39PeKtZW3FNWe1VK3EIMlmLML7efHJ50u6f+IWbb0wKK1gielWYN3QBEqL5Yd0zEZjGuu2uzFK5rQQQcGM8+OMScjJ+DA0sp0bQWcUtvTGaakKrHyx7Tgt2/BHHyTeS7RNPlMQUhT3NJUo0HZEEN3sAMyxtyDUPOBBu1z34h2+0SBS9QPiVYqVXHBYcv8AIAga6Hfdbp+sq0NqlpN1UtS/4gAYXEmFCBSTwJYSZ1lH/Zw1QSbqRn2MQ7HI+uDzy2cHA12xySdbOeSeXCOIpVOxhIBnE+NDydei1/8AZ1tqSAPVqNVJIEC39yMwg4+sgyNBVvwttzNOmKjuCQW9ULBEdpVqckifH866L5cDk/iyOJAgY1gJ+58a60/7Oq4uJqUggUsSSZgTi0SSxjj+Y1rpX4IFRVq1KkUyMWqS8/FrWqCM+Tkfvrf5MVumPxZejk7QOf8AX/t86Jp7qp2EOws9tpiPPj6667Y/7OqjuSxK04BHHqGTxbJCmMmft9mH/wAG7VBUDLUcqAbEZr/pdAAMmJjHOMaPzYGl8OZyOx/Ee6omadaoJ5BNwP3DTruNh+Ltuyo9SDXcAP3WpTAOTGSSRmMZHPAMm/2aUHGBUA4lCT/+x/zP8aw/7Ntoiw7VLj8sq8wI4gHI+uRrlln8eR0xwzxDBvEDd1ZEpopALVg+SRixXukZ5iAOYE6Z06dFQikzIFhuk5yHkTbMzPn51y9b/ZlRDQtcqRxd6f1j9Qzjj7/GkfU/wXUpwtJ/VLEg+nEFRBGQxE3TgnxjjXPwwfDN+Wa6PSxvgoN57eVPtJjHHFsiDH10rrdcoU6RJqpYmDayMWJJgBFJPHjtEcx48hrEqxV5JWRB5Gcj6Z1Zs9lUrA2IzKPcQpIXPyPORrovgXbOf5n6O9o/joXBaNGqZ9osBCme0qv14ORECNNaW93RtZkAT9Vao6gAxhEVbVKqTHmYB+6PoXSAaYRdzUYBiQltlpUEwQxPOTEcAnTfc9I21UKa14WlAYubmY8qDBOLvAAnM/OueXjYjqr2STrDVbWu/KYEXI4STAAAVrSYJHBjOIkaaUd9SSmagamtJe0G2FWOCpJLE58QM850PFMAiiiXBcPWC/k+JVcqWLcTgR5wNI6n4epuqGsr1mUm0VJb3EnLr7hmZ+v76xFyb30Mz1b1EDq4qA+008F2jNq+eCM8YB51YN4rsW/sGWkwpyCGMwCIOJNuJjS7bVkYMRtzQSmAfVKg5JabFN0AyeS2OYnTXb7fbCnWLUXq1CtqU7mHcf7vTI9MDBIAGJjOrxVgVwWVqIdh7zTZe1qbI39x7WycnOB5nJ07XYCmi9lpMyatTJ+ckQPtobp7VgoEoOwAhJI+4ljUuGZXPIg/JabFnB9Sy4GPzUep45tUGJ+Z+cayzQs6ntqb0mUUmK1WCklW9QGYUqoIA/Uc3Tj9s2u0ak0GpeQFXBBkZUE2dqwRyTGSJgYModX2wUolQEoSkXF2xHaSTc8eYnk8xpV1yv6aF2mA3ZgzcB4UCXBP93BMY4LeghbvadRWNKgyWr2FyIDG64hRi48EtYBK4JjS/e9W3VAKqVqXqSbkPd6hwoLXQvJJj5AxGranT6v5RqNlwLi5tBghitJVEggDumATOQTAK2XQ6VNnakL2eWapUYMFyQqgsBabSfIJiM6dIFsU/hbe7moXqPVsFMsDVsDKST+kx3sMyAG/TjM6dMalVjerkW2+tUpU/U90lisCwQMG0k4xGQZt9lTpkejTKqoK2iVAMyZhBnM3XEQRHOrhui6vcAoIKrEspOckT9Rjgx9tWT9FjiBmmGRglnbklgWycyCQQDDLERgjjOjqu7pBQrsoLRiVuP3BHEgT8+NV7WtVIaRTDSRCzCniZAnmZiM4GtbXpFNX9WqQ7RBa1V8jm2C5IEc+OY1zZvgFp7ZtxUWpk2ElGYSaYMGVUcMWzJggAYE5HelS2pFRqVTcuz2lu1m4J4/Qq8HAPJ8ac1d6FZhd6SgAJT7QFA/VAnM+ZiPtmmjtyUAMsCpmMSOcHA/cARj50pgXPvaCWlii1WBZViDGTaYhuB8iYH30Ed6+adpgKHDqyC4k/wBstaCTAzzOPk/11Le6mhGALSRkGJhhP2xwcmDocVhUUGFZiQCQqKog4RbWAaR9OJzpSRNgO3pVnKyKzliT3OoAAAFoW0KFHPkmJxqipufRAQNSFMCVBLkAE+GAMifHMtJm7TXadPoLSZg0OSw4pEImAGJWwQF4Akn4+FoRQ6BDe5py1IQzJ8kscFlBEoGORxjW1jTNQTV2yuClrNdBIjzjCiJWCBgGZnTuj0+kixUZSRn0zDFbjwYwoJHxOM65TcdHvrGqy1NtTCRUFVx3ebgqwycAkTkfHgvpG6oU6TLtaFauXqsSa2FCxCu895De4KLc8nR4g2Mt/wBZVHCDl8ABiYHF1o9qj5+QOZ0JveuUKQp+rdewNvaztcZwFUCbsZMTODjV+xA9SLL29rksTaVkgFVyqgZyZFyxzour0+avqJ71IIQMwSScmJktHkzrFSNizrHVt89MUqf5RKyMAFS0xHOfHuYzwNFdIrrRpsaxBZVUBmwziYvYW9oH8/AB0aaAuaorguRB7jao8QGIBjiAR4GtpsO13qCUGAxKgA47c4yY7Zk/xrVvQcC3c9WpuKhrvFIFoRQA1UAgREyLibRB8x8jQvSK9Z73bbtQUR6azaiduZRfgmbpuMjjnTKqyh4pVAchhNvAGTKrakGeJPAmToFN8kPTNF6xBlRaFprJMzPLDzEnkjxq+kJror0GDWkVWlbyqTcYgHIIOBETgD6zrddPz6ZT1GNPlVqKtOnIJLMIAJicD5GNN/65nSRTtHkjIHifrjx9dL6m9oF3SmUd6ZHuYymQDIkqQMQYP8jRfRQlvdxSBQAVmqeGkCjTkrN3cSTHkLOIjOba24uqLTpmm1pIcBntWRMhMJcVJGQTHxqNDYRLsqUlm5mIBz5jEuwPkgec6mu4SmLKan6uO5m8iSOCeYHEZ1eRQnuOn06ZUs6Af2BVPdOGBOQT9f5A0LX3KvPpVJgjA4I+DIE4OfEmdLuobstTMCmtSID1IW1jglAJa8Ld7ZMjGjemV6q7ZW3FwdUvLGHLyTbAGQ0ZzHGfjVNEYdqWKM8fTx/kWiefAx40UN2gMQbYy5+k+wRJMgmAIwT40v3FBjFWAUxczU7r5khVmpcRaYJVVzn5i1nLKbqTtd+kqqgknzbLADnPxnxqIo2XWBUqu9M1FSAMpIJwTbiVP08ZHOiqHWWUFhSFYk+XLW8z2gNGfJzjxrGUMfRosWcZe4Fws4M8gEeBMD7aMTpxQ91SWjKM8heOFGFEz/POjulBLSqKGUkc2gQokXGJuP8AoAPgzzrVXcHcH0qLW2QzXg/mOVEEsrgqoV/YsdwBnGt6zWwovq9SO3SlVrfmmCiqotBESJktBjk5M/uS72O99VWLCGRWFgMr2yCZFsZVoFsxAuE4zWaGlKFhV0us1encjsspKzH5YmCFEEEsUMs0kAgDgzdt5pO9Fi1WIZncwSbR4A4t+CM4+us1msvmCuAt9z6igmRKwSIujkEHyQRIBkcfGi+o0bUDQMtZzB45Jj5iYjWazQh7KKaXMuIjNwYzwQRBwRgkff76u2m2RnzcQTElzPaT44AHjOZM61rNC5EUUPxBTr7ZWVCEqXKLgtw7rZgC2ZzxGBg6s23SWYs9FadOm4Abua9ypi9iAPsEBjk+dZrNbem0AX0vbJZMEqptgxxEeZPgecQNC9LrUq1St6SQaTBSWAzA+BwIERrNZq6YNgu7rFioYKq2yAASWJtyZIj/AAj+Y046bQZiAryQL5ZQDBgBJGSsic/9BrNZrLEqrU6lSqwprSc02AJrFhby4AVR3rjIJAPHGoio6qwrlXIFw9IGmFI7hHcxPcc8DAERjWazT9El2QrdTZqMooDEBu83AcEiIE/cn5xpY7epuAjqrVKSKyMRcFmeJHuwM/6azWa1jywDxTL3BYVUJwJHgH5z45+NGIhWS5uYyRjAgR5ORrNZrFNCxN6ajrRpsymoDDEDsESYAMH6D65J1VT6jTo17UpBnRUtc2rBdm4AU2js1ms0pAE03arVR2JBIIXuJg8mOAPvBLEziIJtbbVHIdmkKQBcxPEzjCyS3JBMDWazSxWxZu+s7eg4SojNapaVA4LhYEmZk8zxotd3TIuWmAvtJPMfbgGP+ms1mnJaplPYLuNsl1NmNSEbFNWIUk5DMZkwFGBH30K/4petVO2pCGMyzRHP0knxz9db1mrFXkMnBtRo1aVMqttzHLEsSwEg8WhJaMQ2JzOdK99+L6dOvUo1fWuSJKHtOPADqRz5LH66zWaPj/Z7HLR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8" name="AutoShape 10" descr="data:image/jpg;base64,/9j/4AAQSkZJRgABAQAAAQABAAD/2wCEAAkGBhISERMTExQWFRUWGSIZGBgXGB8eHRkhIR8eICAbHhweHSYfGBsjGyAcIjIgJSkqLC0tGx8xNTIqNSYtLSkBCQoKDgwOGg8PGiwkHyQsLCwsLCwsLCwsLCwsLCwsLCwsLCwsLCwsLCwsLCwsLCwsLCwsLCwsLCwsLCwsLCwsLP/AABEIAMYA/gMBIgACEQEDEQH/xAAbAAACAgMBAAAAAAAAAAAAAAAEBQIDAAEGB//EAD0QAAIBAwMDAwIFAgMIAAcAAAECEQMSIQAEMQUiQRMyUWFxBiNCgZEUUnKhsQcVM2LB0eHwFiRTgqKy8f/EABkBAQEBAQEBAAAAAAAAAAAAAAEAAgMEBf/EACMRAAMAAgICAgIDAAAAAAAAAAABEQIhMUESUQNhEyJxgbH/2gAMAwEAAhEDEQA/AHrq7TkrGTAk4/czqI2pPtYiZxwI+2BM/T541pKkElzbHkkHifBxA5/YaG2FRagVhuKlQycCxVJ4YQgEqPvE+Tr5HB9QL2nQkDlwtzMIJJ8CMkkjH7edHf0igQzKBxAB/jED50JRoyLCpKkGYaAv0J5PH31tdxaCAoPwCJY48LOMYydFIqo2lS0lVXMSTP8A9omB45/bUn3Rnsokgj3MYHIHHgfz7dC1d+8OZcRwWFqjxkKBAAMgCeMnGqOp1Gq2IrSS3baIBxIHKyvOO766YFhZXqJ6ypUdgyqIsVgmTABK4xmJ41fvOp0aLRKkn3E2yfgC4iSY+nH20r2zUqO5sG5O5cpJFCCikchQvuM/SOfJOrth+GjUJepRTb1HYkLcGe2MhyfYCZJg/SYxrbxnJlZJ7QUnU6NQKUJ7sARwfhSJUQBq7c7oj2QYMQDJIHHbxz8/zoPaVKUsRub7YQKoUKsYkAAzJzM8REaJJF5KDuH6iLZB4MnJAxgf99Z4NAVRKzO1ZqwppTMkkgAeACCTknJwDaOBOl276xuxVb+m9SsxM94sUDxYsAjByzEE/EDPQJ01Zaqe9wIVmhrcyQgYQCTyYk8TozbqASQFH3EXcATpTQCnZbOooT1UWmUi+wzcbfliTAJmZM+InTdalO0yzJj2wZEmAM5IJHJ/jVFauRklRccSYE4AyAAWMiBOZ5Go1aa1HA9Q9srCoFDZkHj3Hj3fOPIoQUxqhMIkiR3tH78MYn6edQWoSjtUKAAwYLRODknxySAMeY1taaf2livxknwMTwTIzjnW33ARlXvuIkgAwq92WaCpyJifjQIP07qKVUL05ZASJIMmJnBE8ZnOt7/f1KS+otOpUJyBTWSR8jOB9fnU9y4YEH2gA/Q8wszM48wOPnGV2Kd5IkAdpMkyY/08Ej6aiBqdalWDM6kA/pqAgmAMQwF2Y4kfOqH357USgpAPbNSZIunCggALiWIzxPOmFPcflfm2opMKFAaR5AjDZB7cDGdLRt/WSoqhkDgiRhlJzIYGJ+/yeY0oApa9tO6qFpszEBVm6cxEjMfMR5HnSutv32tNdxYiI0APUUMwIiKlwBJOGyRHFsZOr+j9LFNvRoVatZ5kntJJEAhmtPbFq2jGfJ4D3m2uqO1KkTWM/mElrSpgLbxOTnHESPOlED3oMpbFGAYMz3n1GJLBiCLp7luDFo+nxwdFnp9zqVNuLm7QR4kczcRPEcnPjQfT9jUWkT/xK1oEyJZgD7wGAMLMCTHOZGjoVR6IANbkByLAsgyQuOSJJzjAOs9iTodep3kUy7MJuIUBFPFtx7XJzNsxB50GnSalSsa4DwqiWNaQfJIRImSY7jGDgxGr/wCheiSzuH8G3CSRBaWPaogmJjnGodUYu4SlWrpQVctSQL6jE5VT2tYFgXTAkYOTra2ZsBa23ZlKI9/qE9tNRnuhQrQQZMgsSOMavpUrWRKzqDRplmX1g9kkzeEiWwJJH6QAM5zbbL0KYFNEpLEIBF0nyW5aPLZk4g8grcbdCPyaLrgD1EtFSM3MbmCoue3BbIxJ7aIrs53adYNestqldqhXuAdQRJAEA915A7RPap+CdMt11hqv5VBK7IzjvUhafMkmXBKjziDbPA0Bu+rpTf03pPVpxdmqrFmJbtkdmVBFuQImI4ZUHCoHuIU+ynTQ5LAPa1rWhiDkmCftpTL+SR6QLbCTYrElZUIxaR3hAC4uPtJmGGYGqdvsab9yWgHzTQLOeMyQvwP+w0w33UKi01SjQ9SvUIy5haYbg2/XMDGPnQTb11qOy1KzxCMoptapiVgEeRMkMZgcQALcLQzPTlgMUDSSWJxH2HBGIERPJ1FqpEWUhSReS8AHzhQY92M/PnQtTflQAoMmP0hseZLYODyBjVxrFwticdvECOOPoJg8ca4Q2L+rvvXNtNabB+QxXAAEiGiTMkniIjWbSt2QzK7SJFJwuRmwFSTjEwP2jTWltjBukgwCACJ+ZHkff+NLeo1/SUMqpTCzPb3NxK3yAg+TDE4EDWqDM6fQrmnUNQ06F9QkKALaafpgXAFicyw/Y51un07b01Ql5C/qqvgzOTItJngAeedU9L6iKjkmnBIW2wlyxwO1LexRJknGDkxprUoXtL2wO1SJgD9IAOAefOpt0ktENsRTuARQsx2qFAImeIub5mI1gLsO1FYMMEC39s2x9+Ma3W3agwWkgyOZgnEKsyJgfcgQdVU9nvC97miiXSBDFyomLskIT/PHGmEaWhWDXvUWnTA7kVQZM/3TAGOAPA+Y0ftwDdKk+PpGef8At9dVVaoQQxf6Kq8/JxxnzqtqpIuI93CjLeJLMxHz4E486BCqDKsS4wBhVJM44gdo4y2hT1AO3ppVtdffTh8zDSCJRsH3XHyProzbbUlbGUKB4kN+2MYPnUK7Mq2qoGMz4wc4nGP/AE6UEpTYArSoD+b5iBMdpP8AbyAM6Dr7bcVG91IUwoiENzEzzPaoP2OFgjQ6buvcKdNVIzkM1oBEqJgs2cEL9tT9Sr6QEGmWIgK8MRPlfdkjMyIIxqWhGblmtsJFoPFy4I88ETAAIH2+tb9SWmrPbAiYXJJA4BOXJPk/UQNK97tqb2gAtdk99wx47iq84k4geY1PadLpoVLepZxbcRcx+WKyccAQP9dSAgOtVG/4lN6bEhlViWciP7M+RGIGG0k3Cbt6yMhTbq1UqWNVASSVBgkT9PkTp/QoUahJBIB4CMASFPCsD29uCQfoTOAR/QOa68JSRcFF7qhJklnbKgEwFBM9xPJnWOgZy+26NWECmxVe4haMOsyZJqXTf5j9sk6cUeiEKyp6hITuVioqMM2ibiKQYzkjieANOko2hiSWzM4VRn4UCQJ44xxqrcelVWpTRIuOWEKViDMtAPjJGIPgTqtGQp2nT0Bb1VpmqotdabsFQkDshTOBGCfkwNWUwKKCxhalxKohRBNsAGzgEwAvJuk6D6R0altlLXH8xhIdw5djcBCiTfBBnI8+Mnvv1BuIaIy8qIME2wRIMDkSJgQODMEE5YRVTmAQvbcD8kQVExxB7ecjUfShFCqLYggqOZEY/UIgx9MTqaOrMqsQjkdomWPEkCAZ7o7hMnGqxuFr0QVFU3K36SCsHxgGTyCAeBwdZNaAeqdSo0SEepRWp4VyYHEAxgADwcCPGoJWXc5pOpU5ZrO0KJgi49yYEjAY4Mg2krZ/hynT5RXbyXUFpgsJlSSQMeTxJkYq3vUhJJg2IKjyZUKCRz4byAe7j5Gm+gYu2/U/VVjdUWkFtNWpclQGQQQUCrM3ABZx4nVu629CnSY1arsE7u91W52ntF0EwSDOD9cHVnT6VAq7h9xXr1MgrSJRRPYGqMoRaazJAIJjzjRh/Cxu9eolOoFEI79oUQDNpmUuk3Y4kSDJ006Zot21MMDUqVPQVB3KFLXG2Lbj7sfpWbjaScCXDbWiyEFCQVtLEgSGGQSRINoIMSc/XVO0Q7pmDN+WY9MIp4zK5aCTxIiQxHABJ3UKKU2RHa1qilrCQGAEMBOYMqBJ8EiRmLxpNlR3K7akV223pOVdVEOBaWMhvJifI8n6aU781S5EuXHJRL+cmFWcTGY+MmdWbmhWqk0TVp0Bb2QEIQFjc5IimjOG496qMkSJUL6r00GwrVaSphlqByST5DlWuEKOCORjGtrGGLR8OpfmJTpvSEE3LJLDGIknPE4GrjvVUEqruZwQDBOREEdomTcZ4+2sp7jbyyLDXRikxIJzNxSCczyTJnRdaoO3GBwGgCBGCAcTnXnOwNtwXkOh7sEBz9omAZj/AMao3e9sWo7oXMAKlJCWAyO5pJHjMfODqgbt2q+mBUqBiSZaQDMzaottPMk+dNiPTiDc8TGTxg88fGAfnTABOl1K9airOlhMhlKxGcCCfC/5zovc7BCKVzuSLZNMAMxHIkzaGOTaPAH11ZkhruB8mI+OcxyI50PYWBIIJByGW3AkE5AJ45JyIOZ00oSffksWFMs4HMlj4wW+fJ8DVO93DMg9OAzASQQxU4xBgyPgiRPGphfTYQCATcQMTjAI848Z8arrvVYOocKC10qFE5wgYmVEmSRJMwDqST5Iq2prTUapTFOguFFxFRs+5lDFTyTH1+mqumpUqMajVCpYQAvcg4hrRYzE44j4+5wMR6ncTzYrcjgQbsD/ABHOh33dNbxeR4kkyDwp4yJ+gMxnVSL6fUnC2CBVBjuliPAa24WzzBOPrrVVxUKSy1GXuEA9pEyIkhuMm4886FStStlFi5mDFZJYgFpaAcj45mMg82GrTtFzsbgPy2RrlBk+0rK/v9ecaoRVQ3hLYdg1NYCBgimcQxDENPgcg/bVdQ1oYIAWJlQxVBHBUSZICzAAJw05jRte2EVoFxBW6EzGIUkG6B7ZBiftpW3UitRqNjFrQ4qXEqgKmXaQBccAUxgyQJyNSRGw7U9x6QvArU4prTErcjS97OQR+WVJC8fBjTKhRmnYbngyzuxV8GYAESpM88j50g/EVKpU239RRFQNRYVkLA5gZUCJUGnJtB8ic8O9nWmlTrU2/LdA4Y5LDwMsSIJz++POtZbSaBctEev7M0aZroq/kqWJHJEglIiDct2CcGIE5E9rU9T01CVnuAa9jEYFsiPcbjheJM8YH6t3baopNzFHUFptAtyFjCEz9yBk6h0pqtTbUXcvaaS2sIQiaeYtm+B3TBmcDE6Wv1TZXY6qgLU9F1JLAOQzj2iAOyTaimMwJ/k6XblCamCFPuY9p7eFVfBbH1AJjnUNl0BKId0JDYU1a01Hgckd3we3KjiV41Xu901R5oqpAgLdBWSQJbkA5ET88axF0KvYY3UkpguTJX2ipUClpHCKTDHJEgGJMAnQm83VUhGiakytNmCBCTnuHJUWwpE/bOqm3aflo0VGpjBALhSxmLok4yZ8Wj6a3unrAMFBphoCkGDEZhYwfHJIOccB0RW1KpEMiCmq+04ZyIJYi6O5p7WP1I8AzZbutXp/lU3CkFVMKJEETC9wx5AzgCPAO5eo1alTDKjWlmDt6jGQQAJAjuPAnBjxqjdbI1LUFV6MfqpgwYzg4LE/AgaUl2Rdu9u4orSDMlKmtwFjXEmSXaRfyTAPxz41b05wSyhC4VQCKiFQ7DJlmbuAaOBAIk6X06O4oEUqbbtVX3MrCaxJkkh2wqgjC8EkSSDDzaboiipr0yl3aocrUJk2qAtMEsTnz4+JOtPGGVkHAHccmymjAMlK4WkZtkNDHInxA4xpF+LN6tMhNvQ3Vf1Mi9mZZgwzAqbmGWHqGBzHwz6ht6oIpMvpqRwy3qwIMqEDA23Hu4g8nUG6hS2wBYC4kKqrcXfMALTU+22TkAQCc6VUZaTAen7Q0qF+2qmmaTqSO82CZYOzNYilgZIAXkAAHRq0kUGoxp2E3+oSI7stkGWBjAMiDAgHFe46b/UgmolRaVMkmleEU+0FmIm0m089xkmNWL0OwOXYmiwg0izekF5CWnDKAB4Ez4Gl8EuQKr1+pSC1aSioQ9qrasSwnMAkYKgcGPnWqXVNxb306V4/VWrsENxZmtCd5N0ZaABgTzpkNka1wpq4GADAAXgm1RgtAAJt9oI4OrE2QJvd0F0z2oczwZDwcnGMzxqqKbA+n11YqylTIh/RW8ALEKO0qgzHIP7CdEV1KUuxabOzCyl6hDH5LQkwJnEj6k6s2fQEoIQP+HyJEKDgAmSLmPyT4GMRoylSQQS4IJ8EMcTEwZHPJPidcG1TewGmlckhmVIADItwA4mYhSAsTyfGiAgUhwQqQQSrKORnjIJOZ8mOeNbrbRSGVazPcRElQvEWhbMifjkzpFvdjVlVLDmCKjESs5VYKlmiZPGRgRq0IbU6pTUgAyTPBLceJ/uHwdQ3FdluFWozZJI9MkBRJYSAO4HAB+vuxNQ6ZtaaZCqs8jPkE5LETmSQDE8gaxd2hn0EvUGJZiEJz3LCkODJOMExo/gS/bH1rjSQ/mY9Qgq4OclogMBNuSOTrNpsloG1PVcj9btdJiJloOOMf9tE/wBLVYK7V224aVgMVuBtNsBSxURM/U5GnfTPwaopgGtIgAEBgeeZLTPInE866JVaMtzkTbqi1hi0sCYBewMFzaPMkg8fJMaDpbZSA7DIAf8AuI4gLIiQeI4n+Ou3P4Mpsq312YKIFwBH7iRIGk/UPwc4ZBRqU7JF8kgwFgATI5iYIx4MnU/jaBZpimlRlaguYUyLLQXLHOZI7p5kzHkAc6za+rUaqiU2gYWoTMwBcbCBFs8wQYwx0c22WmxputdiSSA0ENM55ChcfWPjyad91SnCUalSjTLGSilmJIj9IFzcnmBEGNZ2aKWqURZlqjsloIQOWPDABWVFxnJH7zOh+rdY9EI9QrBhWYIQtMz2kjIyLhzyNXdR3ydo9OqQxUD0xHjLsZBUceJ5jVVYHc0am3qUSkrhQBA8qQQ3IbJ4EE+7OtL7BjDbbogGXeqGzLHteVHCqYCnjAtH+vJ/hp6lOpudjFwolnoraC7IzAqqkicMQbYMl+MaRdD6o+yrttdwbaUlbmF3pT+oRhkP045EZnoPxii7WttN6oYoAaVWWAuUjEBDKdpaB/yjXTwlXsx5VX0dP+I6voUdur4Z3AIzglSY+ccxpT+Gab/0ezam3caa+4mwQM4XJMCP50u/Gm+P9Tt6URT21F6mODbSaD9faM+Z0R0027baIXqKBQRmC4kBCYMAgiT9D++n5F+igYt+QxrbwpUAf0wJtVmPfIEi1LgKamJkg/bjQ3VSQhqV6lrrliiBQf7SxuzImYAJuPMA6WbZNmAzNStK1FbLT3gtAInuyZycSJ41LaUaDFagptV9OSCzBo83Ansa02gXEjMCSIPNHQOo70uzj10sUkAqLA0T7gSQIC/pb54GdYKdyJfbUuMALJpkjkvUBBjxaubiRxMEVtrcVapasCcSTAkwOT84Hn541nUNwg9anSpsWJVmruqtaEANiJ7kg5LRI8A8g02FFSemq2O39OFqMrl2cPVicXNcaSFu0Axx7tdL0vqSelSdVqBxDBDTNwM4XJtWBMSTwDmdVbTaFqd4VjcTHimqNBLsuLjjA54+uo+ufRYsHz5qWU6jfLCnMKgJ5JAx500oB7ahXpAU4VWV7jeVqEcypdRye0yB+kmSZOrGbcVradNSjO0X+o6YBKr7AGggyAcAA5+Z7ZgxijeSf7ThzmcotsEZ5b7YGndeksMHVHKAMyqWYqLolpHgA4JnAxnT5OhEcbsfwuv5jepVeozwat7eCScCCFtuYTnNxjTfpvSEpFChZ3kkTDGGgyILHKkG1mwLSScaMdqrinStRVJKvTWSYz2zbgEYaR5I8zqVQ0Nuh9oq2gLTuCwDE8L2LBj2lisHMiFtvkokW7jY03XvWmyISFVx5mSzgSSuBgwTB+RF+84VDXYBRBQQFwsCAAWABzExgahR6wgHphEvFpctLGeY/ukAgy0c6G6hWVTUapV9NQLQSw5mCDMxABB9oBHnRstFdKmqEkO1O42XtfIxOACFniFg/YaiFkU1/MZApgsglogAnJAjIAj5zoXe7ylTZfSKkyD6hIIInxdIKyomCvujJnUdz1tyovcFFYqpYifkYgQSMkf56YVB16bWcL/UVqqUEb1Sr1cFiSQpkF2gYmByeI032m0oICaVkEE4cspOT4MT9tVbhkgM6rRMG2nTqXsoiSQYFuZ8fGSdR2u4EKbOBCjkn4cyPcfnxPGuWTvJtIl1HcVFRhRpU3a0EqZ4nkkiPPtyfOt0tnW7JJZyZYOtwHgqtsAR8nnRdZJIJJAiTDSZiCOIP7/zrE3oIaA1imCAyyTA9y8AEHPk4jBOsiCGgoirVIqFsKCwiTzZEqJPzJOc6Z9O6bTpuz2KKjxJHAjgCTj9hzJ0tpbwkL2qsGBapMgci6AqcAY+IHzphX3mZ8Hx9fGNTezWKUM3++uqIMtbkeR/r8/bTLZdWqNHj7gz/HjXKDe2OIif+n/v00z6Z11FJD+f2H/jW8soKVOiq1C8GTPx8/Yc6EG7biYj/X/+6yr1OmVuBPxPz9gOBpLuetkHgY/9jGNaplHSrumsJZQE8z/0nXNdQq7RWYrSksIuVjcuZkEyOYwfiONWb7qLVaQYn4wDxrmN/wBQFNlXy2dFF4obJUMj01qVSZLOzAERnv8AIBJMkAL9gNU7Xo61WdqlKmajMbwJZQYxBB/MhCFuyMkaH2lE1qZ9NheP0sQA8foJOADxJxMHxoylSqm1CgQq1wkkEnkNj3NjjK4PxqMbol/EX4UaoKlUC4JwoQiwRLAnzByPgH+JbTdet0mttXGEUBfLM8ysXfAUkj4EeddP1J/S2u4ZTcWWwMf1E+6M8DOfJP01591va1UNWnRhiriQYkgcEeOdawy8tMMsZsyr+PTV6cNrVQNUSn6S1CATaMAcYNsAn6fXXUdDc1dpSehDMUAYWgQQoRh2gZxdJb2jkSAfONxtw1Fa0WvcVcDgx512f4SV/wCmC0GdbipYp9ACVyyqpJiWJkeAca3mv9MLQ3pfhQVHQVFWq8yvYQAsED/kOQJHz5411NGhR2qKsJcAFg5tHgRm0Ej6Cdc9ven1Gk1WVQCp70uglpBHF2QLTZEwcxqzcbdrxJLsfa7krJ+gOeIOf8onXFo2ZvqqGqLlucFrAkwxPDG4wGzAIAg/wJVqYoQGUURhQshTmAseX7voT5PjVexqFmBRmURIe3F0nhoYGDGI5I+ANBn3NVUtUqXKBVa5rB5CmY4JkIDnBiDGuQGAqSyubwJhfaIzJYgnn5J8/edCJtu0mmhqlXB9478TDMwtYCZJJJYjkQZ1ttyKlRmpy7mo1zjJBEzIJwJiBiMCMaIpU2iGa58O3YXtun/6fYrYJtMwqkn51IhV1Q7s3ekj1ASysAI9MtEwptCn3AOQYUYPJ062vTVqUVBQ0SWDR6piVGWV1JLtcZk+RjwdFbFkJLe+0eQygXRH5ZAGRmSGMfM63ut6xYL6wW15AH2I59oXsJwCceBE7T6CbKKHSxNy3lQLFBLsO0MYl7jknuxMZJ1NtgEVyXWnnnCl491+Tgn5Mwf08Ch6iNUWrN7ZFNgstc2SLgbcjxJ+MxqjcOpIwzsvJgCDMEyLRgQ3JODGs1lonRan2sKjmqi201koqkxNtMWgHGDGJ/gKr0SlbUmq9BVMIvYKInJqEN/xGn7fpPxrX+8Q4e2nUQNlzTYl3gGRK3WG7FpnBPAyJb6u1zKIuCcFCyqOJzn3A+frMZLsAdE4sBY2i08CwDJVLIpyMFxb+uGYSdaV6D1DTUUXsu7ja4AuACyGaGPPjjV3Ttg3pTUqgXA3O6sC+MM4cjI5Ejkz4kg9ZDFlSlRoCiqC1GvJJiDUYKwZWYQM/H0GtchxwdAvTlBBI9Q4MZI92AbjJ5xyJP7aIqUD+phTUR2R4kiJnLfSIxxpRud7u2qCjRUAFSWNGot6kkQTK2jHMSB9xk5fw8tMs7NXapcT3m9jwSAkWZgAkLMcEa8/B2tLztBUQYHpYyWMP58tn/xora9Npqo7rVJuCJTOD89ojiBLHOohO1i1M4HaSyzmS3+EQcEkYOfGth8ZzwSJJj/lAx+mPjiTM6glIhBdYil2IEuB7ZzaCR3HE8zxzrmd91iCfoxUj/Ccj/LTffbumivYzMyqTYijAEG1QAYZycmMY40v33TDWpLUWmUYk3KfdmYZoxJf/JtU7NJ9CnbdPr1dy9QhwppNUX4IAGB/noLe9ZifAH+f20R0Su/qqZ9mf2+Pt41H8Vfh8u/qUh2nNvxrpFlsvJ46F/8A8WOfp4X6fXPnWqfVifM/fSCvtKlM9ysPuNbo1dbkMdnpFPqgsFs9ygDMCByxzHPE65XrtW+reDOBHH/TVWy38QDwMffVVeoT/wC8asFCezqfwnugKYkGRPGPP0511YFeqB6lUpS+ByfoPORj+dcL0Pq/orbHJmTpt1D8QXLbTknyx8YzA+fEn4+uuOdbOmPBv8W9YFQijTEU0xj5GI+w0rr7KrU/NCkjAY/J+frpn0L8OPX7oNgME/JiY54+T40x2bh7VQqQxtUXFpYDuVIaFtxJBaIz86li5SeSp5s+3K+pTPD9wP110H4M35X8hwxgzSgCQYe5cLcZJkfBHjTn8TdBpLRFYPDKy/pPnAuETn5/10p6Zsz6v9SlVFQTFxDKGAkmRBAAzBI13WSeMZ52t1HY9J3T+uSKR9NQFVmmajf3KAbSAI5+n01b+Id8FZT+UhZTB7QSODJb2rmcHJIGIyNt98FWQ9aseWquQnqEqIiLiMMDH1+mBeo9ETdWrUVjEG1ZF0cXvaCy8wCw5Jxrl2b5N7DqKbtGEhqQefUYW01AMKFuaSw7cmBM8av3PT1ol6xqMqYYsRcTIxAjABmBE4+BIYLUp0Vpo7U1ZF7QYVlEATE4EqZg4/z0s6fXpbohqjVKqcC1YUGTySsMcHP+Z5GqQRsEptTVfUpOID3XCSp4LBIsXiRjAOfOtbPprUXJFdx7rpAKBJm2HqFRJjMEtwCAY1L+tFI1NtSK0YAAFMpfDSIgG8AAciDkwQBnVPaVGZQaxADAgEDBGeWDBs+Mcc6qAwTfU1VIb1M4KksWgWkkRmIz/PAnQW/3i2Q1S4AAzMAA4tNoA4Vu0kknGYxS9CkHaoV/MVJJRS5YSQrXAy64BiAJm4kCAsqdfFGpbUIFBFBVlEMzMpmO6EgggkfyZB0rbBhlLpKVBL0mpqoFpDBBki4lAvyP7zxA86nRp7emCaTQViWkAMPaqhVHbgWiRGOTzpbtPxQ25LOKQNMdgLhs5wzOJMAwII8n40bX39W41AvenuqOYEqIkzaYmcjPPGTq7IBem6KBTpMpWrI9JgHYsVF1QqAsTOMdsGdFdP6VWVi9R0VWY1GvlTD+0sSQobAMlbjdk5ErN7+I3EiglgqR6tSobTDcWKSrKTAF9x5GdZU6bXZ9ujUle2JcnK8zDMS4MgQOBB++tT2AXR3np1GqsS7tcxf0wEUfqlrQRPBJMnHhTpaOuUQfUsQs4y9ILUd7SQWMpYqmBgCccwBJzUa7rIBpIkKigm57h3NCtHHJ7ot5E5ntQtIlBSCtAuh7Z+MrliCW54kYBJAuCOsTcIikBmn/AJRbn5nJwP1R440ooIabIQHSheQrOxZ6pyWP5hDkXeQBzwcxDpnVBVpr635dQjhxBycQpBaCMyfg/fRTbFVcA3NcP+I0tjGFybLjGFC4GZgnXn40zrztGdV/EaoIuVIAYAjuaZExbcwkcQAIgCeL6lSgqhareqww3pBjJiY5NojJA/fQG12xBchUNxNqCAY/SC8SBPcQMcYxmSbMOiErcTAYUgLcmSCzG0Jj2m4nGlkiNDr1CqStMMrT3MICyPBZQQxM8e7HjRdKtTVluYk5YSFC04zECDkYkhv2nWdPoqtQ0UhGqSxKLEkkfrC9zDOcWgDAGuc37WilXpblRRJILiTVeCYWk7LcQM/2qszmRKlSbLadBRuKloxiD9CAdHbRlbtY8YP/AE0r6bvTUe8gi8AZJJ7e0ZPJIGT5IOmNWktEerWOSZCKCWb6BVEgnxiPnUmD2TfZKRBAOknWfwzTNNjTQB+R+2uq2u3RwGJZMSQVMj6R8ifnUNzSkj0e4ZMuMELzbBGT9fnzqWTb2MSR5RteY86f/wC5qx7ivj51T13ZGhXViAJhiBwD5H8zrq/RYUlrLlG+vB+wEDhvPx843nxUCcZzFHZMzQBxrodj0mmrEOVdhEoGIAkiCSBkfQlfGc6L2IvSoyKHYfpWLj8ASYnzn40yoFry5eIAUIbiBPmSbfUgRIIgGMSAOax9mnmbqOzEoqgKfkL6bgpbJS5S9oAENgkTkDIH+5lpIRSpBmUA3wgt/YwijtgAGPMcaZ76vTOKlowCjO0C7kfljLERPLcZ8aWVups7ejQrCaYVmb0lKNI9ntwze6QcYjW65DBU9elFOnV9I3QYfuS8FiASZV3CYmCBOMnWj0D1iEqVL6akC0ABPGCqhf1W4nzx87pdJqyCFSna5qFbl5K2zHp3OxnJuB+smNF73dLTUCo6hgZDGn7h9APr/nHwdV9Fytktr01qZWxgtJZUlFAaZ95aYQBSQBABuzOo1fxQBRphKFZb6gJNkm0l4tAIU3QDcWAH1iNRqbn1D4tDAcErJg3OTBMLxaOSOeNZX9Q1EfvJBF7VGZlQAWstNfMkgAgACCTPbpxfsmvQu2WwpzUc7dDUJMB2SGEg9xtJu/V5mfOBpruapahTFQhGNzN6bNBkRYGzCgYwBMQI1qttEBZQrNntimSS55Y2FVgT7mOYxk6p3j0EqtFIAg2qS7BVBHKCCAQuODOfjUAT0/aUqRb0aBWox9wGH8lr2FxGYJznnPEaG5p1asDdIyKBeFDAIRyGeYJExaJJPxre22allNzWgyCzSebs/wAzkeBrVHdhy6UypEkksbiZ8QJUAcYzJPmToGAj1XE5RaYgfpW2chQoVTcYACtJF5MCMhdW3V6rRFAFyPc5NgFt3KyCZxjAwJ8FlWoIXdiIIJ/WVA+pgSIJGJECdUU90jNYxKtwSlQTABOQVMnOAD5WSIE6TAu2lUgJTrUwjHtVEyVAzBAJKEgxJAiOQI0s3vUFuIUK9PFxk1DI9qrBLEg2kwJ8zgwS/R2pmmFctJuqsxPqNghKRrAixQpJhYJnnJOraW2eoEColNaZHqJYO82xaCYYQRJM57frqcobNgs6XVLYLWmC0DJACmJ/c5mMxnUtqyM9MoarBWYvMshYAQttsVBJPDCM4MA6024pByb1Uy3AIUkDgE2kqFObRHOcDUN9Tup20ktUjuIKgAcWLB/LEclQPdiJ1JjBP1DYVi17Vwisxmm8SF7oUQFK0hzYpEgyRJjU0pWSihqlT9UNmJaMmFAEwFyYjI405RDRYAU1LQDDAKszHug+ZaOe3Mav2+zoi5VWJN1oDXfcgcSfqTkSZ0vL2EMXfWu0Syc1GuLENgAAZJBEeYxxzoZd3Tap6IrBCRdYB3ZhiArdoJHIOYjgZ1m127GpVeuEyVNOkDc1MpIJVVECZA9xkmTPOjU2qIQQjl3WVLGSJIBiYtAyMGYkZjXJqHROhThQwhQABLKcmDIHwQMSOONZvvUeP6c0kgYaqGKmIyAjdygTgyMDnV9DZAJDFZYdyoJnkwyyTH7nzrdGhTIJJMECAxIC8H2EAiIHIkaytMTlazb6tUYArRpcLVtNNqzeQBBZUukxGFI50s61sqj7uoa7G2nCovBKj2qgiAvkt4yckxrvae9VjCEvIYyqysj3f8vMZn/TXK9f3AO6TsAbsnuGZMQSO0RESPjPGuizaMvEE3N6V6QYhZRDavCqS6gAeI+PrnXablAEIGcAGcTnggZP2Pn765b8Z0lWr6ylbbEpoFkwVcsZJ5IX/XXR0eqiopNNrjHdDcORLAlRJYXZmOT8DWPsSVLYIJa0JceTM4BieQIlj24z45Fsf4nxDIqXXFgMQJtIA44M5PGk1arUSoVX1GJyKb1VZvHtmAR5zFobEzi6pWrFSDKKffL+yJPgTk4jPjwNQCz8X7GlWpkKYrp3BCYJAGRbAgwPHJXSP8NdX/8AlNxQc9yEPTnyDgqPsc/GTru+nbdWXLCo5zAByCAIuItE+Yj4868567QO23zhAqq4IKjIAflR9jx9hreLqhM7D8J9SNPZ3gtLs+FA5DtEmPAHkx840cNyRBaUIlrmcGeO6eFk/eP30j/DL1X26U1QIlL1AKzQ2Szs0C5bIBQZkknGOGvTekJT9RntIaDwt9QnJJAMYbE2KAAAJJJA9EC0Nkx7Se1pNJVmAsTAwIDZwSJIPI4YUdspXJIpg3NlSSoIuAABycceJ92gdxUZ0ZqdNmluA1qpnlnAMCJMebjzyR06JTp07KO3LMwZqlZ2lKdxAKjuJi0ZCwDMcE6uiGzlGLBlb8we4gGcSZE+BGfrxqVWlaqo7tTReUUgX58kKcGV4AMQMSZUq73FabNCQFe005PyFc8AjmY8Z8ZvOn1Gb0qgNS0XElg/cQDcWEsRBLAiY8EQYUtgNPUpxU7qTLTwQWATmDI8gRH2I/aFbdIxsJckDK8sAeIYTIbOVMxJMDSSrQc0V9On/UiJjILEGEDF4wDLSBnAkRoal0utUoU23AqBmZgwpVhaQTAplfaohTkSBIyNM+wo7q7yhaYaohwoa0STCmQOEKmcR44Gq6tOmHJa6QMYBxmZUCRxkNjuAA0JX2qLVpGplDalOkQzlSIAZiQVSbjJGTklsnTKv1Omrfk2ikFBJwpqtDGC7ZIgKfEYkkCNUEAfqFR1YCjuKqmF9AqVK5yweZDAwYng+IjRy063pX0l9RCqtD+JIvGAZBWQYmZEca3ttxVZAjVVQQZNJlBzPtMy0AAXAROTkjWzv5p+mxqP8hmBfGQ0lytMTjAk/OjRFrBQGzTIm1VOAoJkKbY+uYP/AE0m6t0V0pitTai1Sr2LVFVQtJIEKLsrMMJAPOCONE1doz1GQU2pqLQFYklgJIZoyF8BjyRoY/h4ZJoJIXJxg4iwmMSPp3Ek+QdJpcmY2Q3m83PoAI1R3WFlVMVI8FVJlhyW+hIxydt+plNuq1VIc5NilhIMCfPHd8fbVAF0kBSh7LQbjIJySMQV5x4OTxrX+86KUrjUpLTWEtEklzm0Ko745JgDx50SmtI3u6FSqyshVATAW85iQRAQraT2/AMnJzojcdLcpSRQwhSWIICTyCQ0tgwAJE4PMjUd3tqdZ5uUFiytWX9QPKkQWRQPHqCAAsTgEdNdUSlYpZEhQpGRAi8tUAyJ5E+ANQA+6PoOiMjVBatppkW+fF/JP6cwInnVjswwLS5JvHBEEgSZkn/z+1VXZorK9MXOwYeo3PgSgAwxmTAz/qTXJQBC9RSAO4LIYxmTae79vP8AMJvedOatUVrnpwpVUpyrGQSc5tJA93wMZ0zO79KVd4YgG1nLVCPDG4yoABAwAMxzmNHaemfAJksVA8/XHPMnOBPGoVemIrZGFUGGiQIlcL3EAAwODHGTPOuQ1oHrUxdEF0I4iA0mIYkhmmR9MkedV1VCdtKiQtOLVjkiQvaBMCPdkRwedMq5DHsYfSAZBH+KBN2PB8E4A1Ru6iKkeoQQRLXAPMDFyggkjEDMfGoiG3SuwILTd/y2g8xCgnOYEt4JxpJ17bBK+3ZY5XMyDFRpJCx5mRM850UNvXrt6vrVVRQZpIg+TgnuxEAcc+PIf4io2pRa2EuNvcTIFsySOZkYn99aCh/U9nV3NKqghhyMBJZT8GZxIEEDOhvwlWZ6IU1INNitgwT5JM+LTzn26Zf7zptlmML5S0gg/BJFv6QZUcjHjSTdUWoVWZCy0q/Y1rKSGBwJysyf/wApxo5HofUitMrTAgg3kJTgMZBEszYPGDz9Jzr+ldm77Ql0gDAQ9wIgTNxks2B9/Mdz1ulSoNWY+mqqILEMzmTCqLgSWMyZwO4+NU9J6xSrioWdghUNTJcMWAjK0+V7uBHEyZEaY4FQbQ2zKtvq3HMXlZUeAFCgHtAAYyfvxriut7KpX3Lqlv5Qy13bIBMAnkkggD5+NdRunFFPULcdzKCfoQGiARiI8yZwdLfw2oFlSo4vqM1QiJYlhPnjtWfjPOdD0aRT+E87ehRio5e9gV7YN5EXBu5jySbQFES2RppRW2uFakbwsu9xZRJ9gIBQL5JuGIgcaD/BdEmiw/Ltp1ag75mSVI4MmCeIj+NP69JUqKXenUJHzMn+0AxiJM54nB1pzgwDVOpMouaKn9qwCq5EyT24Xkn5x9Z9R6hXLKQ4FMGXaVS0RAXuEE3GMwTPjQNRmHBgXAgOBnIJKwvqXRwDjGrNvtqpJDv2XkoFUBQqY7ix7ixNwJUc8zgCRPRdQqutRqjVCXtUC5ZVTMgwSMkH2mOM631DqI7lVoDi5mui0rhicAD3cTxPxqW32FNgQ9N7A0qhYCYgjtA4DRyTkE/GqBu7STSprCsZuYErJ4EnuLcyCR8nGiwYCruWrF6S0jUIIttUMtTyDMr2AT3seTjGtGg4I9QoWK+6SAkGTwbQD4xGOWgnRFTctXVkclVxIRmBJBmS9qgHjHzzPm6ptXwGZVUnI/UWMe8kliFH+cEkcaqRqj01gC4rircApV+6PEgQQWjyIkToCv0Qs7sx9WMlzFtNYgBVAPz4jBE5MB5UrutMKArBgYAAN3mJBzOJOYng+a9vUhBC0xxd3EcZ5I8GB41JtFAA0mvECY8KILRE58HIAUyIBxjQy7yvUH5VGmKre8O8hLgQCYgu3bMAkD5xpsd16hhGusi4AgAkkEqSJbKz4HPmDqFLpd25etWNMzEU6QMhRFxJWAWaMsRgLiNaQMGfaLFyBEcTdUVLmBiSXdxdaY+DllIzqxNgkIrB2ETcHCEduGClTcTOLz2g8TEMG2ogzAMgkKq5t4iWmeP40B1e2wLDv2m4gExP9xSbcTkx7savJtlNAm6CqVckWg345JgRDlwVEYAX451VsKAYNUp7cyFnNsYA5YEsSItgQDPOZ0TsjfYl1qgQEdO5lEcCTaAIyT8/OmtbcFbWYwI7UxAE8x8RmePnjU21okkU7fbVWVbqaSIOFAAJ+JYgR4H0wdRq7RAglHUyZFPABKiSSPrHBE58nVG8/EZAJBVbQZ7lntHMnJAnwFkgjHm2vvatSkYck48FgRklR4nHM4zzo42aKNpXpipUAq3OSTBabUmLVNimLT/iiJ403ULHDt/hBjOZk/f/AMDSXZ7FVLPUakEAgFGe6QebQYVY8gzgz9J1OoLN3jiSxQHA8HJJ5kidT2C0PG6bfnKqFibgJyJumJOJBt0BQ2CLLkrSvMlzT7mwZlol5gG4jMDxGrTvFm2AwC3d5JLAcG0WhJzmI0JV3wcwAiktBtXkxAlpgwAfOcffWVRC6pZFVlN08tB9vngWqAP5P+Y256naAlJEliS35YHc0wYETI7p5OpDaVCr1aZupjBZWFpbgIBefa3gD98TrVD1GE2JRV82ooLM3BlyDH3k8c+dU9hboW7jbLVuWoUN4lFuUKS0BYVTLmc/t/Av4h2FUUbnQiwhQ190rDENECwXYjydPqu2BYk2kAQnaPiTkYujz8c86W/iWsG29tLLn3sAcgFyRkcSRkeRjSRf1KvTZVqMVRGVWCLULSfAtC5MsJicxxB0LUoCvRdlpxTOAxDXYMCPmYyWAjQH4L6grzTdbmRRALEKVBMEAECZaDP0Oum31SopBYKcYAYYHBg3cQRiP5xqbjJcCzoOxpGjYaSdk+8EqCcNCmTJ9xMxnjEalugtIFhaFRvbTpglo5FNTiIUsY5AORwRq1M/1gWnRb01W6qF8ze1wuwBdI+2rt31BERlqL2zIAKmAPgWqSBy30/aKiKOu7/12SkEdWd5ZM+2e0WLi9kgmBI4+dO9tvkpK1atbSSke0m2QCQAO6DJMmII5+J0k6BTarUrbm8WqCPUKFyCRBKqpHcFIyeLsAmBpntKnYBTahRCkBDXqK9QxxCFwEY5IF3gYnTyDc0DfhLeUw/UFtU+o5CVD3FZBtinw/E8jj4Gi06VRp0RfuaJchTTBHqMIZSxH6UZiAIGYJH25zp/V0o77dK73U6tymoXtutYkElf7hOJiTpun4g2aszrUp3nJb1gx7jIliVkJk2rOTEZ1t0x/Y0o7GoaVQXteLSSyI5h4MqvLTBN0cXwIGpbmrWkqpMyS148ANJtEEniLjEj41znUPxXsTUWjUPrUbZd0m0H4VYBJkckHnU+n/izZ00tDtTibAqnjiCbTz7jg+6Bxo8MvQvPGnQ7msyFBhmJxdBLe3JIIUk+QuM4jUaFKo9QNUEAAsrPFykgg25OTPtnAMySNA7b8c7EO1m4dSCCpdSs4g2wAQSQMExgaaetdRijUIckSQDKwZEEsxPieRx86GpyKflwUf1BIhq17kkAhSqscwkyxAt89vsMkGdaNdW3COpksoCpBBPiW5ZsGSxAAYCDMaGXp9SGRKarSUyqqonkRauLmnJJMYPOmdOvVp08LkqQMgtOB7YMtE5wB9NFGEnpqoBBlg1pZu6RGbZbAiQBBMKeOdV1q1G8UVerdEuwUCmufZIGXYHIF0AZOi6e3R4Bq3MywW7ZIGfYoIwYMEkcfQaDq7iknqenWc+m9r3QEBY5EzCngkc8fQakRc3pwq3MoIY+0FnxyqwBcfr9JgZ1JUukMGutg9pnw1rWAm4gmVUxmBPJjSqO9M+mVfyMh1YluJgysZxzgeTqsbU07QAanfexLEzky3ySDgDJEc6iKanWSrhQBglZZlUDOAxmVEkckn6atZZUM1oxL2Bj3Du+ZjAgAH2DQ9beoqFqdMqFOFstnOGz2qI8sAeOCdVbakzVXBHdyfTZlZ582YgSIjjLc8aIJDc7LbKISwwsEkipUIPIZjMAkcR+w41dQZmcUwnYiWGpMWQIVbVBIk/ETaCcGRKoPUpsLQoMAgguLRkwD+rjlWHODA1DptJEQWO9MxHZUYrdiQamGJMSV7cTgSBrSB02d3RqAn+kCMAVSozJdgkAhSxZAYBYGZ4lpnU9htZqtVe9iRaAxIQAdyKERQBmOf8AzoyttaJU8kcRmCcNluWyVMSNVU+ps6lC9RAoF8MoC4+paAP3nPIzqeV4BKGVlV3AYJkDDKTbBmAh4Mkyfd/E6G3dqoApYCQSVUQSQTyWAMfQ/tqilvaUKquHp5BLIxDQIhQQABIUntg4MaKrbmq1ZzQqWU4EKUl/vEgBf/GswTe2olQtWqWueQaaBDkn2+p6cjHHtP8AGDqtX207SoMGAFItA4JGREeSckRpbsa4BqNUqoqFTcDUJ8jILMUTmyAvxk5OqNp1BGQsKixxCn1CucC0EqcRAJN0ngYE0+STLNx0latqCsyUklmp02KpkAdzA8wTKjLG4nGjNr1GlSKgsz5iSSZwJJuALZPPHniDqk78emcwqGSQZLWgwIGAGMDg/BBGqKO7cvcLaq9zM4BPHH6MxkQTHnJzqrKbGFDeeqWmk4Vu7MSCf0i0dwyecSDBMalQ6c9pDKyANABaZWMDiFx9T9ToJtzcvqMpUHBLAjJ4UoqnuiBb9cxqjq29FPb1WLFTTERwXYwQRMMYBHb888azsTmun9JcVjWpNTqlbg1MeoQBcBaSacSGKkNx2TrpKO23aLUWk1NGYA+pUqGpGILLNqgzHAJ+mga7k7dkYrSVUWrUIJAKkjDuzSKjEntzwPjRuw6ZWXhgWjt5MiBKyWxOZGF88nXRu7ZlID39PeKtZW3FNWe1VK3EIMlmLML7efHJ50u6f+IWbb0wKK1gielWYN3QBEqL5Yd0zEZjGuu2uzFK5rQQQcGM8+OMScjJ+DA0sp0bQWcUtvTGaakKrHyx7Tgt2/BHHyTeS7RNPlMQUhT3NJUo0HZEEN3sAMyxtyDUPOBBu1z34h2+0SBS9QPiVYqVXHBYcv8AIAga6Hfdbp+sq0NqlpN1UtS/4gAYXEmFCBSTwJYSZ1lH/Zw1QSbqRn2MQ7HI+uDzy2cHA12xySdbOeSeXCOIpVOxhIBnE+NDydei1/8AZ1tqSAPVqNVJIEC39yMwg4+sgyNBVvwttzNOmKjuCQW9ULBEdpVqckifH866L5cDk/iyOJAgY1gJ+58a60/7Oq4uJqUggUsSSZgTi0SSxjj+Y1rpX4IFRVq1KkUyMWqS8/FrWqCM+Tkfvrf5MVumPxZejk7QOf8AX/t86Jp7qp2EOws9tpiPPj6667Y/7OqjuSxK04BHHqGTxbJCmMmft9mH/wAG7VBUDLUcqAbEZr/pdAAMmJjHOMaPzYGl8OZyOx/Ee6omadaoJ5BNwP3DTruNh+Ltuyo9SDXcAP3WpTAOTGSSRmMZHPAMm/2aUHGBUA4lCT/+x/zP8aw/7Ntoiw7VLj8sq8wI4gHI+uRrlln8eR0xwzxDBvEDd1ZEpopALVg+SRixXukZ5iAOYE6Z06dFQikzIFhuk5yHkTbMzPn51y9b/ZlRDQtcqRxd6f1j9Qzjj7/GkfU/wXUpwtJ/VLEg+nEFRBGQxE3TgnxjjXPwwfDN+Wa6PSxvgoN57eVPtJjHHFsiDH10rrdcoU6RJqpYmDayMWJJgBFJPHjtEcx48hrEqxV5JWRB5Gcj6Z1Zs9lUrA2IzKPcQpIXPyPORrovgXbOf5n6O9o/joXBaNGqZ9osBCme0qv14ORECNNaW93RtZkAT9Vao6gAxhEVbVKqTHmYB+6PoXSAaYRdzUYBiQltlpUEwQxPOTEcAnTfc9I21UKa14WlAYubmY8qDBOLvAAnM/OueXjYjqr2STrDVbWu/KYEXI4STAAAVrSYJHBjOIkaaUd9SSmagamtJe0G2FWOCpJLE58QM850PFMAiiiXBcPWC/k+JVcqWLcTgR5wNI6n4epuqGsr1mUm0VJb3EnLr7hmZ+v76xFyb30Mz1b1EDq4qA+008F2jNq+eCM8YB51YN4rsW/sGWkwpyCGMwCIOJNuJjS7bVkYMRtzQSmAfVKg5JabFN0AyeS2OYnTXb7fbCnWLUXq1CtqU7mHcf7vTI9MDBIAGJjOrxVgVwWVqIdh7zTZe1qbI39x7WycnOB5nJ07XYCmi9lpMyatTJ+ckQPtobp7VgoEoOwAhJI+4ljUuGZXPIg/JabFnB9Sy4GPzUep45tUGJ+Z+cayzQs6ntqb0mUUmK1WCklW9QGYUqoIA/Uc3Tj9s2u0ak0GpeQFXBBkZUE2dqwRyTGSJgYModX2wUolQEoSkXF2xHaSTc8eYnk8xpV1yv6aF2mA3ZgzcB4UCXBP93BMY4LeghbvadRWNKgyWr2FyIDG64hRi48EtYBK4JjS/e9W3VAKqVqXqSbkPd6hwoLXQvJJj5AxGranT6v5RqNlwLi5tBghitJVEggDumATOQTAK2XQ6VNnakL2eWapUYMFyQqgsBabSfIJiM6dIFsU/hbe7moXqPVsFMsDVsDKST+kx3sMyAG/TjM6dMalVjerkW2+tUpU/U90lisCwQMG0k4xGQZt9lTpkejTKqoK2iVAMyZhBnM3XEQRHOrhui6vcAoIKrEspOckT9Rjgx9tWT9FjiBmmGRglnbklgWycyCQQDDLERgjjOjqu7pBQrsoLRiVuP3BHEgT8+NV7WtVIaRTDSRCzCniZAnmZiM4GtbXpFNX9WqQ7RBa1V8jm2C5IEc+OY1zZvgFp7ZtxUWpk2ElGYSaYMGVUcMWzJggAYE5HelS2pFRqVTcuz2lu1m4J4/Qq8HAPJ8ac1d6FZhd6SgAJT7QFA/VAnM+ZiPtmmjtyUAMsCpmMSOcHA/cARj50pgXPvaCWlii1WBZViDGTaYhuB8iYH30Ed6+adpgKHDqyC4k/wBstaCTAzzOPk/11Le6mhGALSRkGJhhP2xwcmDocVhUUGFZiQCQqKog4RbWAaR9OJzpSRNgO3pVnKyKzliT3OoAAAFoW0KFHPkmJxqipufRAQNSFMCVBLkAE+GAMifHMtJm7TXadPoLSZg0OSw4pEImAGJWwQF4Akn4+FoRQ6BDe5py1IQzJ8kscFlBEoGORxjW1jTNQTV2yuClrNdBIjzjCiJWCBgGZnTuj0+kixUZSRn0zDFbjwYwoJHxOM65TcdHvrGqy1NtTCRUFVx3ebgqwycAkTkfHgvpG6oU6TLtaFauXqsSa2FCxCu895De4KLc8nR4g2Mt/wBZVHCDl8ABiYHF1o9qj5+QOZ0JveuUKQp+rdewNvaztcZwFUCbsZMTODjV+xA9SLL29rksTaVkgFVyqgZyZFyxzour0+avqJ71IIQMwSScmJktHkzrFSNizrHVt89MUqf5RKyMAFS0xHOfHuYzwNFdIrrRpsaxBZVUBmwziYvYW9oH8/AB0aaAuaorguRB7jao8QGIBjiAR4GtpsO13qCUGAxKgA47c4yY7Zk/xrVvQcC3c9WpuKhrvFIFoRQA1UAgREyLibRB8x8jQvSK9Z73bbtQUR6azaiduZRfgmbpuMjjnTKqyh4pVAchhNvAGTKrakGeJPAmToFN8kPTNF6xBlRaFprJMzPLDzEnkjxq+kJror0GDWkVWlbyqTcYgHIIOBETgD6zrddPz6ZT1GNPlVqKtOnIJLMIAJicD5GNN/65nSRTtHkjIHifrjx9dL6m9oF3SmUd6ZHuYymQDIkqQMQYP8jRfRQlvdxSBQAVmqeGkCjTkrN3cSTHkLOIjOba24uqLTpmm1pIcBntWRMhMJcVJGQTHxqNDYRLsqUlm5mIBz5jEuwPkgec6mu4SmLKan6uO5m8iSOCeYHEZ1eRQnuOn06ZUs6Af2BVPdOGBOQT9f5A0LX3KvPpVJgjA4I+DIE4OfEmdLuobstTMCmtSID1IW1jglAJa8Ld7ZMjGjemV6q7ZW3FwdUvLGHLyTbAGQ0ZzHGfjVNEYdqWKM8fTx/kWiefAx40UN2gMQbYy5+k+wRJMgmAIwT40v3FBjFWAUxczU7r5khVmpcRaYJVVzn5i1nLKbqTtd+kqqgknzbLADnPxnxqIo2XWBUqu9M1FSAMpIJwTbiVP08ZHOiqHWWUFhSFYk+XLW8z2gNGfJzjxrGUMfRosWcZe4Fws4M8gEeBMD7aMTpxQ91SWjKM8heOFGFEz/POjulBLSqKGUkc2gQokXGJuP8AoAPgzzrVXcHcH0qLW2QzXg/mOVEEsrgqoV/YsdwBnGt6zWwovq9SO3SlVrfmmCiqotBESJktBjk5M/uS72O99VWLCGRWFgMr2yCZFsZVoFsxAuE4zWaGlKFhV0us1encjsspKzH5YmCFEEEsUMs0kAgDgzdt5pO9Fi1WIZncwSbR4A4t+CM4+us1msvmCuAt9z6igmRKwSIujkEHyQRIBkcfGi+o0bUDQMtZzB45Jj5iYjWazQh7KKaXMuIjNwYzwQRBwRgkff76u2m2RnzcQTElzPaT44AHjOZM61rNC5EUUPxBTr7ZWVCEqXKLgtw7rZgC2ZzxGBg6s23SWYs9FadOm4Abua9ypi9iAPsEBjk+dZrNbem0AX0vbJZMEqptgxxEeZPgecQNC9LrUq1St6SQaTBSWAzA+BwIERrNZq6YNgu7rFioYKq2yAASWJtyZIj/AAj+Y046bQZiAryQL5ZQDBgBJGSsic/9BrNZrLEqrU6lSqwprSc02AJrFhby4AVR3rjIJAPHGoio6qwrlXIFw9IGmFI7hHcxPcc8DAERjWazT9El2QrdTZqMooDEBu83AcEiIE/cn5xpY7epuAjqrVKSKyMRcFmeJHuwM/6azWa1jywDxTL3BYVUJwJHgH5z45+NGIhWS5uYyRjAgR5ORrNZrFNCxN6ajrRpsymoDDEDsESYAMH6D65J1VT6jTo17UpBnRUtc2rBdm4AU2js1ms0pAE03arVR2JBIIXuJg8mOAPvBLEziIJtbbVHIdmkKQBcxPEzjCyS3JBMDWazSxWxZu+s7eg4SojNapaVA4LhYEmZk8zxotd3TIuWmAvtJPMfbgGP+ms1mnJaplPYLuNsl1NmNSEbFNWIUk5DMZkwFGBH30K/4petVO2pCGMyzRHP0knxz9db1mrFXkMnBtRo1aVMqttzHLEsSwEg8WhJaMQ2JzOdK99+L6dOvUo1fWuSJKHtOPADqRz5LH66zWaPj/Z7HLR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7900" name="Picture 12" descr="Dorcas Gazel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1431" y="2286000"/>
            <a:ext cx="918115" cy="1295400"/>
          </a:xfrm>
          <a:prstGeom prst="rect">
            <a:avLst/>
          </a:prstGeom>
          <a:noFill/>
        </p:spPr>
      </p:pic>
      <p:pic>
        <p:nvPicPr>
          <p:cNvPr id="37902" name="Picture 14" descr="http://newsblaze.com/pix/2006/0531/pix/death-stalker-scorp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429000"/>
            <a:ext cx="1199753" cy="1061528"/>
          </a:xfrm>
          <a:prstGeom prst="rect">
            <a:avLst/>
          </a:prstGeom>
          <a:noFill/>
        </p:spPr>
      </p:pic>
      <p:pic>
        <p:nvPicPr>
          <p:cNvPr id="37904" name="Picture 16" descr="http://seanolvany.files.wordpress.com/2010/11/lumpini_monitor_lizard_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4953000"/>
            <a:ext cx="1600200" cy="1200150"/>
          </a:xfrm>
          <a:prstGeom prst="rect">
            <a:avLst/>
          </a:prstGeom>
          <a:noFill/>
        </p:spPr>
      </p:pic>
      <p:pic>
        <p:nvPicPr>
          <p:cNvPr id="37906" name="Picture 18" descr="http://www.birdproduct.com/wp-content/uploads/2010/10/gamafricansilverbill4gam07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96175" y="381000"/>
            <a:ext cx="1647825" cy="2012169"/>
          </a:xfrm>
          <a:prstGeom prst="rect">
            <a:avLst/>
          </a:prstGeom>
          <a:noFill/>
        </p:spPr>
      </p:pic>
      <p:pic>
        <p:nvPicPr>
          <p:cNvPr id="37908" name="Picture 20" descr="http://www.camacdonald.com/birding/BlackThroatedFinch(IM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2819400"/>
            <a:ext cx="1002196" cy="1152526"/>
          </a:xfrm>
          <a:prstGeom prst="rect">
            <a:avLst/>
          </a:prstGeom>
          <a:noFill/>
        </p:spPr>
      </p:pic>
      <p:pic>
        <p:nvPicPr>
          <p:cNvPr id="37910" name="Picture 22" descr="http://www.animalpicturesarchive.com/ArchOLD-7/119571249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25" y="2895600"/>
            <a:ext cx="1285875" cy="2024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Sahel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“Transitional zone” of the Sahara</a:t>
            </a:r>
          </a:p>
          <a:p>
            <a:r>
              <a:rPr lang="en-US" dirty="0" smtClean="0"/>
              <a:t>3,400 miles long</a:t>
            </a:r>
          </a:p>
          <a:p>
            <a:r>
              <a:rPr lang="en-US" dirty="0" smtClean="0"/>
              <a:t>Desert Scrub</a:t>
            </a:r>
          </a:p>
          <a:p>
            <a:r>
              <a:rPr lang="en-US" dirty="0" smtClean="0"/>
              <a:t>Baobab</a:t>
            </a:r>
          </a:p>
          <a:p>
            <a:pPr lvl="1"/>
            <a:r>
              <a:rPr lang="en-US" dirty="0" smtClean="0"/>
              <a:t>Store Water</a:t>
            </a:r>
          </a:p>
          <a:p>
            <a:pPr lvl="2"/>
            <a:r>
              <a:rPr lang="en-US" dirty="0" smtClean="0"/>
              <a:t>Up to 32,000 gallons!</a:t>
            </a:r>
          </a:p>
          <a:p>
            <a:r>
              <a:rPr lang="en-US" dirty="0" smtClean="0"/>
              <a:t>Heavy Dust Storms!</a:t>
            </a:r>
          </a:p>
          <a:p>
            <a:r>
              <a:rPr lang="en-US" dirty="0" smtClean="0"/>
              <a:t>2010 Drought</a:t>
            </a:r>
          </a:p>
          <a:p>
            <a:pPr lvl="1"/>
            <a:r>
              <a:rPr lang="en-US" dirty="0" smtClean="0"/>
              <a:t>Major Famine!</a:t>
            </a:r>
          </a:p>
          <a:p>
            <a:pPr lvl="1"/>
            <a:r>
              <a:rPr lang="en-US" dirty="0" smtClean="0"/>
              <a:t>1,200,000 people</a:t>
            </a:r>
          </a:p>
        </p:txBody>
      </p:sp>
      <p:pic>
        <p:nvPicPr>
          <p:cNvPr id="49154" name="Picture 2" descr="http://upload.wikimedia.org/wikipedia/commons/thumb/a/a8/Adansonia_grandidieri04.jpg/200px-Adansonia_grandidieri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1600200"/>
            <a:ext cx="1905000" cy="2543175"/>
          </a:xfrm>
          <a:prstGeom prst="rect">
            <a:avLst/>
          </a:prstGeom>
          <a:noFill/>
        </p:spPr>
      </p:pic>
      <p:pic>
        <p:nvPicPr>
          <p:cNvPr id="49156" name="Picture 4" descr="http://farm1.static.flickr.com/188/394583891_6e2f368bb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133600"/>
            <a:ext cx="2667000" cy="1813561"/>
          </a:xfrm>
          <a:prstGeom prst="rect">
            <a:avLst/>
          </a:prstGeom>
          <a:noFill/>
        </p:spPr>
      </p:pic>
      <p:pic>
        <p:nvPicPr>
          <p:cNvPr id="49158" name="Picture 6" descr="http://www.artlimited.net/user/0/0/1/8/1/9/3/img245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314825"/>
            <a:ext cx="3810000" cy="2543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of the Sahel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Scimitar-horned </a:t>
            </a:r>
            <a:r>
              <a:rPr lang="en-US" dirty="0" err="1" smtClean="0"/>
              <a:t>oryx</a:t>
            </a:r>
            <a:endParaRPr lang="en-US" dirty="0" smtClean="0"/>
          </a:p>
          <a:p>
            <a:r>
              <a:rPr lang="en-US" dirty="0" smtClean="0"/>
              <a:t>Bubal hartebeest</a:t>
            </a:r>
          </a:p>
          <a:p>
            <a:pPr lvl="1"/>
            <a:r>
              <a:rPr lang="en-US" dirty="0" smtClean="0"/>
              <a:t>Extinct 1923</a:t>
            </a:r>
          </a:p>
          <a:p>
            <a:r>
              <a:rPr lang="en-US" dirty="0" smtClean="0"/>
              <a:t>African Wild Dog</a:t>
            </a:r>
          </a:p>
          <a:p>
            <a:r>
              <a:rPr lang="en-US" dirty="0" smtClean="0"/>
              <a:t>Cheetah</a:t>
            </a:r>
          </a:p>
          <a:p>
            <a:r>
              <a:rPr lang="en-US" dirty="0" smtClean="0"/>
              <a:t>Lion</a:t>
            </a:r>
          </a:p>
          <a:p>
            <a:r>
              <a:rPr lang="en-US" dirty="0" smtClean="0"/>
              <a:t>Gazelles</a:t>
            </a:r>
          </a:p>
          <a:p>
            <a:r>
              <a:rPr lang="en-US" dirty="0" smtClean="0"/>
              <a:t>Birds</a:t>
            </a:r>
            <a:endParaRPr lang="en-US" dirty="0"/>
          </a:p>
        </p:txBody>
      </p:sp>
      <p:pic>
        <p:nvPicPr>
          <p:cNvPr id="50178" name="Picture 2" descr="http://upload.wikimedia.org/wikipedia/commons/thumb/3/3a/Oryx_Dammah.jpg/220px-Oryx_Damm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0" y="0"/>
            <a:ext cx="2095500" cy="3143250"/>
          </a:xfrm>
          <a:prstGeom prst="rect">
            <a:avLst/>
          </a:prstGeom>
          <a:noFill/>
        </p:spPr>
      </p:pic>
      <p:pic>
        <p:nvPicPr>
          <p:cNvPr id="50180" name="Picture 4" descr="http://upload.wikimedia.org/wikipedia/commons/thumb/1/18/Bubalhartebeest-londonzoo.jpg/250px-Bubalhartebeest-londonz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133600"/>
            <a:ext cx="2838450" cy="2179930"/>
          </a:xfrm>
          <a:prstGeom prst="rect">
            <a:avLst/>
          </a:prstGeom>
          <a:noFill/>
        </p:spPr>
      </p:pic>
      <p:pic>
        <p:nvPicPr>
          <p:cNvPr id="50182" name="Picture 6" descr="http://www.freewebs.com/zahareth33/africanwilddogazasm8v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2696" y="3962400"/>
            <a:ext cx="2871304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Desertification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52578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Transformation of habitable land into desert</a:t>
            </a:r>
          </a:p>
          <a:p>
            <a:r>
              <a:rPr lang="en-US" dirty="0" smtClean="0"/>
              <a:t>Desert Expansion</a:t>
            </a:r>
          </a:p>
          <a:p>
            <a:pPr lvl="1"/>
            <a:r>
              <a:rPr lang="en-US" dirty="0" smtClean="0"/>
              <a:t>Climate change</a:t>
            </a:r>
          </a:p>
          <a:p>
            <a:pPr lvl="1"/>
            <a:r>
              <a:rPr lang="en-US" dirty="0" smtClean="0"/>
              <a:t>Destructive use of land</a:t>
            </a:r>
          </a:p>
          <a:p>
            <a:r>
              <a:rPr lang="en-US" dirty="0" smtClean="0"/>
              <a:t>Causes loss of vegetation and soil moisture</a:t>
            </a:r>
          </a:p>
          <a:p>
            <a:pPr lvl="1"/>
            <a:r>
              <a:rPr lang="en-US" dirty="0" smtClean="0"/>
              <a:t>Which in turn causes more desertification!</a:t>
            </a:r>
          </a:p>
          <a:p>
            <a:r>
              <a:rPr lang="en-US" dirty="0" smtClean="0"/>
              <a:t>Sahara</a:t>
            </a:r>
          </a:p>
          <a:p>
            <a:pPr lvl="1"/>
            <a:r>
              <a:rPr lang="en-US" dirty="0" smtClean="0"/>
              <a:t>Shifting between desert and savanna</a:t>
            </a:r>
          </a:p>
          <a:p>
            <a:r>
              <a:rPr lang="en-US" dirty="0" smtClean="0"/>
              <a:t>Sahel</a:t>
            </a:r>
          </a:p>
          <a:p>
            <a:pPr lvl="1"/>
            <a:r>
              <a:rPr lang="en-US" dirty="0" smtClean="0"/>
              <a:t>Overgrazing</a:t>
            </a:r>
          </a:p>
          <a:p>
            <a:pPr lvl="1"/>
            <a:r>
              <a:rPr lang="en-US" dirty="0" smtClean="0"/>
              <a:t>Border of Sahara</a:t>
            </a:r>
            <a:endParaRPr lang="en-US" dirty="0"/>
          </a:p>
        </p:txBody>
      </p:sp>
      <p:pic>
        <p:nvPicPr>
          <p:cNvPr id="23554" name="Picture 2" descr="http://www.dongurewitzphotography.com/africa/images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600200"/>
            <a:ext cx="3200400" cy="2133600"/>
          </a:xfrm>
          <a:prstGeom prst="rect">
            <a:avLst/>
          </a:prstGeom>
          <a:noFill/>
        </p:spPr>
      </p:pic>
      <p:pic>
        <p:nvPicPr>
          <p:cNvPr id="23556" name="Picture 4" descr="http://www.fao.org/docrep/006/J2517e/eSah-c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775488"/>
            <a:ext cx="3867150" cy="3082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 Shields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5538" name="Picture 2" descr="File:North Sahara. Anti-sand shiel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66849"/>
            <a:ext cx="7620000" cy="5391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Mediterranean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Northern Border</a:t>
            </a:r>
          </a:p>
          <a:p>
            <a:r>
              <a:rPr lang="en-US" dirty="0" smtClean="0"/>
              <a:t>Lends to the history!</a:t>
            </a:r>
          </a:p>
          <a:p>
            <a:r>
              <a:rPr lang="en-US" dirty="0" smtClean="0"/>
              <a:t>Early Civilizations</a:t>
            </a:r>
          </a:p>
          <a:p>
            <a:r>
              <a:rPr lang="en-US" dirty="0" smtClean="0"/>
              <a:t>Colonization</a:t>
            </a:r>
          </a:p>
          <a:p>
            <a:r>
              <a:rPr lang="en-US" dirty="0" smtClean="0"/>
              <a:t>Military Strategy</a:t>
            </a:r>
          </a:p>
          <a:p>
            <a:r>
              <a:rPr lang="en-US" dirty="0" smtClean="0"/>
              <a:t>Rome</a:t>
            </a:r>
          </a:p>
          <a:p>
            <a:pPr lvl="1"/>
            <a:r>
              <a:rPr lang="en-US" dirty="0" smtClean="0"/>
              <a:t>Carthage</a:t>
            </a:r>
          </a:p>
        </p:txBody>
      </p:sp>
      <p:pic>
        <p:nvPicPr>
          <p:cNvPr id="45058" name="Picture 2" descr="Map of the Mediterranean S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5910" y="2438400"/>
            <a:ext cx="4908090" cy="2914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74" name="Picture 2" descr="http://www.sahara-tourism.net/images/700px-Sahara_satell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199"/>
            <a:ext cx="9144000" cy="4924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Suez Canal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6482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Between the Mediterranean Sea and the Red Sea</a:t>
            </a:r>
          </a:p>
          <a:p>
            <a:pPr lvl="1"/>
            <a:r>
              <a:rPr lang="en-US" dirty="0" smtClean="0"/>
              <a:t>First salt water passage</a:t>
            </a:r>
          </a:p>
          <a:p>
            <a:r>
              <a:rPr lang="en-US" dirty="0" smtClean="0"/>
              <a:t>Opened November 1869</a:t>
            </a:r>
          </a:p>
          <a:p>
            <a:r>
              <a:rPr lang="en-US" dirty="0" smtClean="0"/>
              <a:t>Allows water transportation between Europe and Asia without going around Africa</a:t>
            </a:r>
          </a:p>
          <a:p>
            <a:r>
              <a:rPr lang="en-US" dirty="0" smtClean="0"/>
              <a:t>102 miles long</a:t>
            </a:r>
          </a:p>
          <a:p>
            <a:r>
              <a:rPr lang="en-US" dirty="0" smtClean="0"/>
              <a:t>26 feet deep</a:t>
            </a:r>
          </a:p>
          <a:p>
            <a:r>
              <a:rPr lang="en-US" dirty="0" smtClean="0"/>
              <a:t>Man made!</a:t>
            </a:r>
          </a:p>
          <a:p>
            <a:r>
              <a:rPr lang="en-US" dirty="0" smtClean="0"/>
              <a:t>Invasive Species</a:t>
            </a:r>
          </a:p>
          <a:p>
            <a:endParaRPr lang="en-US" dirty="0"/>
          </a:p>
        </p:txBody>
      </p:sp>
      <p:pic>
        <p:nvPicPr>
          <p:cNvPr id="36866" name="Picture 2" descr="http://web.mst.edu/~rogersda/military_service/Carrier%20in%20Suez%20Ca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0"/>
            <a:ext cx="2819400" cy="4328776"/>
          </a:xfrm>
          <a:prstGeom prst="rect">
            <a:avLst/>
          </a:prstGeom>
          <a:noFill/>
        </p:spPr>
      </p:pic>
      <p:pic>
        <p:nvPicPr>
          <p:cNvPr id="36868" name="Picture 4" descr="http://newsimg.bbc.co.uk/media/images/41910000/gif/_41910888_strategic_import_map4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19524"/>
            <a:ext cx="3962400" cy="3038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Nile 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2743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World’s longest river!</a:t>
            </a:r>
          </a:p>
          <a:p>
            <a:pPr lvl="1"/>
            <a:r>
              <a:rPr lang="en-US" dirty="0" smtClean="0"/>
              <a:t>4,130 miles long</a:t>
            </a:r>
          </a:p>
          <a:p>
            <a:r>
              <a:rPr lang="en-US" dirty="0" smtClean="0"/>
              <a:t>One of the world’s oldest civilizations began here</a:t>
            </a:r>
          </a:p>
          <a:p>
            <a:r>
              <a:rPr lang="en-US" dirty="0" smtClean="0"/>
              <a:t>White Nile</a:t>
            </a:r>
          </a:p>
          <a:p>
            <a:r>
              <a:rPr lang="en-US" dirty="0" smtClean="0"/>
              <a:t>Blue Nile</a:t>
            </a:r>
          </a:p>
          <a:p>
            <a:r>
              <a:rPr lang="en-US" dirty="0" smtClean="0"/>
              <a:t>Lake Victoria</a:t>
            </a:r>
          </a:p>
          <a:p>
            <a:endParaRPr lang="en-US" dirty="0"/>
          </a:p>
        </p:txBody>
      </p:sp>
      <p:pic>
        <p:nvPicPr>
          <p:cNvPr id="32770" name="Picture 2" descr="http://static.howstuffworks.com/gif/nile-rive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048000"/>
            <a:ext cx="3810000" cy="3810000"/>
          </a:xfrm>
          <a:prstGeom prst="rect">
            <a:avLst/>
          </a:prstGeom>
          <a:noFill/>
        </p:spPr>
      </p:pic>
      <p:pic>
        <p:nvPicPr>
          <p:cNvPr id="32772" name="Picture 4" descr="http://images.forbestraveler.com/media/photos/inspirations/2007/08/travel-routes-03-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1" y="4448286"/>
            <a:ext cx="3657600" cy="2409713"/>
          </a:xfrm>
          <a:prstGeom prst="rect">
            <a:avLst/>
          </a:prstGeom>
          <a:noFill/>
        </p:spPr>
      </p:pic>
      <p:pic>
        <p:nvPicPr>
          <p:cNvPr id="32774" name="Picture 6" descr="http://www.prntrkmt.org/geography/pict/nileboatpyram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0"/>
            <a:ext cx="1905000" cy="2116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Nile 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Begins near Equator in Africa</a:t>
            </a:r>
          </a:p>
          <a:p>
            <a:r>
              <a:rPr lang="en-US" dirty="0" smtClean="0"/>
              <a:t>Flows North to Mediterranean</a:t>
            </a:r>
          </a:p>
          <a:p>
            <a:r>
              <a:rPr lang="en-US" dirty="0" smtClean="0"/>
              <a:t>Cataracts</a:t>
            </a:r>
          </a:p>
          <a:p>
            <a:pPr lvl="1"/>
            <a:r>
              <a:rPr lang="en-US" dirty="0" smtClean="0"/>
              <a:t>Waterfalls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Nahal</a:t>
            </a:r>
            <a:r>
              <a:rPr lang="en-US" dirty="0" smtClean="0"/>
              <a:t>” is Hebrew </a:t>
            </a:r>
            <a:r>
              <a:rPr lang="en-US" smtClean="0"/>
              <a:t>for river</a:t>
            </a:r>
            <a:endParaRPr lang="en-US" dirty="0"/>
          </a:p>
        </p:txBody>
      </p:sp>
      <p:pic>
        <p:nvPicPr>
          <p:cNvPr id="7172" name="Picture 4" descr="http://static.howstuffworks.com/gif/willow/the-nile-river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524000"/>
            <a:ext cx="3203802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Ancient Egypt and the Nile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766048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Very fertile banks!</a:t>
            </a:r>
          </a:p>
          <a:p>
            <a:pPr lvl="1"/>
            <a:r>
              <a:rPr lang="en-US" dirty="0" smtClean="0"/>
              <a:t>Silt Deposits</a:t>
            </a:r>
          </a:p>
          <a:p>
            <a:r>
              <a:rPr lang="en-US" dirty="0" smtClean="0"/>
              <a:t>“Egypt was the gift of the Nile”</a:t>
            </a:r>
          </a:p>
          <a:p>
            <a:r>
              <a:rPr lang="en-US" dirty="0" smtClean="0"/>
              <a:t>Hydraulic Hypothesis!</a:t>
            </a:r>
          </a:p>
          <a:p>
            <a:pPr lvl="1"/>
            <a:r>
              <a:rPr lang="en-US" dirty="0" smtClean="0"/>
              <a:t>Seasonal Floods</a:t>
            </a:r>
          </a:p>
          <a:p>
            <a:pPr lvl="1"/>
            <a:r>
              <a:rPr lang="en-US" dirty="0" smtClean="0"/>
              <a:t>Droughts</a:t>
            </a:r>
          </a:p>
          <a:p>
            <a:pPr lvl="1"/>
            <a:r>
              <a:rPr lang="en-US" dirty="0" smtClean="0"/>
              <a:t>Technology</a:t>
            </a:r>
          </a:p>
          <a:p>
            <a:r>
              <a:rPr lang="en-US" dirty="0" smtClean="0"/>
              <a:t>Hydraulic Engineering</a:t>
            </a:r>
          </a:p>
          <a:p>
            <a:r>
              <a:rPr lang="en-US" dirty="0" smtClean="0"/>
              <a:t>Reservoirs</a:t>
            </a:r>
          </a:p>
          <a:p>
            <a:r>
              <a:rPr lang="en-US" dirty="0" smtClean="0"/>
              <a:t>Crop Irrigation</a:t>
            </a:r>
          </a:p>
          <a:p>
            <a:r>
              <a:rPr lang="en-US" dirty="0" smtClean="0"/>
              <a:t>Flooding Markers</a:t>
            </a:r>
          </a:p>
          <a:p>
            <a:pPr lvl="1"/>
            <a:r>
              <a:rPr lang="en-US" dirty="0" err="1" smtClean="0"/>
              <a:t>Nileometers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6082" name="Picture 2" descr="http://upload.wikimedia.org/wikipedia/commons/thumb/e/e6/Egypt.Aswan.ElephantineIsland.Nilometer.01.jpg/240px-Egypt.Aswan.ElephantineIsland.Nilometer.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3048001"/>
          </a:xfrm>
          <a:prstGeom prst="rect">
            <a:avLst/>
          </a:prstGeom>
          <a:noFill/>
        </p:spPr>
      </p:pic>
      <p:pic>
        <p:nvPicPr>
          <p:cNvPr id="46084" name="Picture 4" descr="http://www.imb.biz/uploads/images/diary/2007-08-22EV0325A-F01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324794"/>
            <a:ext cx="2362200" cy="3533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Egyptians use the land around the Nile?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5410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Ibises</a:t>
            </a:r>
          </a:p>
          <a:p>
            <a:pPr lvl="1"/>
            <a:r>
              <a:rPr lang="en-US" dirty="0" smtClean="0"/>
              <a:t>Determine flooding/planting season</a:t>
            </a:r>
          </a:p>
          <a:p>
            <a:r>
              <a:rPr lang="en-US" dirty="0" smtClean="0"/>
              <a:t>Irrigation canals</a:t>
            </a:r>
          </a:p>
          <a:p>
            <a:r>
              <a:rPr lang="en-US" dirty="0" err="1" smtClean="0"/>
              <a:t>Shadufs</a:t>
            </a:r>
            <a:endParaRPr lang="en-US" dirty="0" smtClean="0"/>
          </a:p>
          <a:p>
            <a:r>
              <a:rPr lang="en-US" dirty="0" smtClean="0"/>
              <a:t>Copper was mined for weaponry</a:t>
            </a:r>
          </a:p>
          <a:p>
            <a:r>
              <a:rPr lang="en-US" dirty="0" smtClean="0"/>
              <a:t>Hot Sinai Peninsula made it difficult for mining</a:t>
            </a:r>
          </a:p>
          <a:p>
            <a:r>
              <a:rPr lang="en-US" dirty="0" err="1" smtClean="0"/>
              <a:t>Nubia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Gold Mines</a:t>
            </a:r>
            <a:endParaRPr lang="en-US" dirty="0"/>
          </a:p>
        </p:txBody>
      </p:sp>
      <p:pic>
        <p:nvPicPr>
          <p:cNvPr id="48130" name="Picture 2" descr="http://www.mathsnet.net/courses/dome/shadu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3619499"/>
            <a:ext cx="2857500" cy="3238501"/>
          </a:xfrm>
          <a:prstGeom prst="rect">
            <a:avLst/>
          </a:prstGeom>
          <a:noFill/>
        </p:spPr>
      </p:pic>
      <p:pic>
        <p:nvPicPr>
          <p:cNvPr id="48132" name="Picture 4" descr="http://upload.wikimedia.org/wikipedia/commons/thumb/2/24/Threskiornis_spinicollis-fragment.jpg/200px-Threskiornis_spinicollis-frag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752600"/>
            <a:ext cx="2011017" cy="1850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Ancient Egypt and the Nile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60960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Nile River helped Egypt develop a civilization</a:t>
            </a:r>
          </a:p>
          <a:p>
            <a:pPr lvl="1"/>
            <a:r>
              <a:rPr lang="en-US" dirty="0" smtClean="0"/>
              <a:t>Influenced Egypt’s economy</a:t>
            </a:r>
          </a:p>
          <a:p>
            <a:pPr lvl="1"/>
            <a:r>
              <a:rPr lang="en-US" dirty="0" smtClean="0"/>
              <a:t>Provided everything the Egyptians needed</a:t>
            </a:r>
          </a:p>
          <a:p>
            <a:r>
              <a:rPr lang="en-US" dirty="0" smtClean="0"/>
              <a:t>Deification of the Nile</a:t>
            </a:r>
          </a:p>
          <a:p>
            <a:pPr lvl="1"/>
            <a:r>
              <a:rPr lang="en-US" dirty="0" err="1" smtClean="0"/>
              <a:t>Hapy</a:t>
            </a:r>
            <a:r>
              <a:rPr lang="en-US" dirty="0" smtClean="0"/>
              <a:t> – god of the floods</a:t>
            </a:r>
          </a:p>
          <a:p>
            <a:pPr lvl="1"/>
            <a:r>
              <a:rPr lang="en-US" dirty="0" smtClean="0"/>
              <a:t>Nile as a causeway from death to the afterlife</a:t>
            </a:r>
          </a:p>
          <a:p>
            <a:pPr lvl="2"/>
            <a:r>
              <a:rPr lang="en-US" dirty="0" smtClean="0"/>
              <a:t>Burial to the west of the Nile (represents death)</a:t>
            </a:r>
          </a:p>
          <a:p>
            <a:r>
              <a:rPr lang="en-US" dirty="0" smtClean="0"/>
              <a:t>Isolation</a:t>
            </a:r>
          </a:p>
          <a:p>
            <a:pPr lvl="1"/>
            <a:r>
              <a:rPr lang="en-US" dirty="0" smtClean="0"/>
              <a:t>Desert acted as a barrier to enemy</a:t>
            </a:r>
          </a:p>
          <a:p>
            <a:pPr lvl="1"/>
            <a:r>
              <a:rPr lang="en-US" dirty="0" smtClean="0"/>
              <a:t>Sea coast was swampy with no good harbors</a:t>
            </a:r>
          </a:p>
          <a:p>
            <a:pPr lvl="1"/>
            <a:r>
              <a:rPr lang="en-US" dirty="0" smtClean="0"/>
              <a:t>Early Egyptians stayed close to home.</a:t>
            </a:r>
          </a:p>
          <a:p>
            <a:endParaRPr lang="en-US" dirty="0"/>
          </a:p>
        </p:txBody>
      </p:sp>
      <p:pic>
        <p:nvPicPr>
          <p:cNvPr id="4098" name="Picture 2" descr="http://t1.ftcdn.net/jpg/00/08/79/16/400_F_8791620_Z2B7Hm1Q5lXRROXjJTxu9JmE87yMn4H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0600" y="1828800"/>
            <a:ext cx="2997200" cy="2247900"/>
          </a:xfrm>
          <a:prstGeom prst="rect">
            <a:avLst/>
          </a:prstGeom>
          <a:noFill/>
        </p:spPr>
      </p:pic>
      <p:pic>
        <p:nvPicPr>
          <p:cNvPr id="4100" name="Picture 4" descr="http://image.shutterstock.com/display_pic_with_logo/172492/172492,1217880629,10/stock-photo-ancient-egyptian-papyrus-with-painting-of-nile-boat-and-hieroglyphs-15743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267200"/>
            <a:ext cx="2753736" cy="2190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Nile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8848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4,000 miles long</a:t>
            </a:r>
          </a:p>
          <a:p>
            <a:r>
              <a:rPr lang="en-US" dirty="0" smtClean="0"/>
              <a:t>4,250 square miles</a:t>
            </a:r>
          </a:p>
          <a:p>
            <a:r>
              <a:rPr lang="en-US" dirty="0" smtClean="0"/>
              <a:t>95% of Egyptians live on the banks of the Nile</a:t>
            </a:r>
          </a:p>
          <a:p>
            <a:r>
              <a:rPr lang="en-US" dirty="0" smtClean="0"/>
              <a:t>63% in the Delta</a:t>
            </a:r>
          </a:p>
          <a:p>
            <a:r>
              <a:rPr lang="en-US" dirty="0" smtClean="0"/>
              <a:t>One of the most densely populated areas!</a:t>
            </a:r>
          </a:p>
          <a:p>
            <a:pPr lvl="1"/>
            <a:r>
              <a:rPr lang="en-US" dirty="0" smtClean="0"/>
              <a:t>3,820 people per square mile</a:t>
            </a:r>
          </a:p>
          <a:p>
            <a:r>
              <a:rPr lang="en-US" dirty="0" smtClean="0"/>
              <a:t>Major source of farming</a:t>
            </a:r>
          </a:p>
          <a:p>
            <a:r>
              <a:rPr lang="en-US" dirty="0" smtClean="0"/>
              <a:t>Electricity</a:t>
            </a:r>
          </a:p>
          <a:p>
            <a:r>
              <a:rPr lang="en-US" dirty="0" smtClean="0"/>
              <a:t>Arable Land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Countries of North Africa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Crops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8686800" cy="4074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Country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724400" cy="4290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511" y="182880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Northern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Six Countries</a:t>
            </a:r>
          </a:p>
          <a:p>
            <a:pPr lvl="1"/>
            <a:r>
              <a:rPr lang="en-US" dirty="0" smtClean="0"/>
              <a:t>Algeria</a:t>
            </a:r>
          </a:p>
          <a:p>
            <a:pPr lvl="1"/>
            <a:r>
              <a:rPr lang="en-US" dirty="0" smtClean="0"/>
              <a:t>Egypt</a:t>
            </a:r>
          </a:p>
          <a:p>
            <a:pPr lvl="1"/>
            <a:r>
              <a:rPr lang="en-US" dirty="0" smtClean="0"/>
              <a:t>Libya</a:t>
            </a:r>
          </a:p>
          <a:p>
            <a:pPr lvl="1"/>
            <a:r>
              <a:rPr lang="en-US" dirty="0" smtClean="0"/>
              <a:t>Morocco</a:t>
            </a:r>
          </a:p>
          <a:p>
            <a:pPr lvl="1"/>
            <a:r>
              <a:rPr lang="en-US" dirty="0" smtClean="0"/>
              <a:t>Sudan</a:t>
            </a:r>
          </a:p>
          <a:p>
            <a:pPr lvl="1"/>
            <a:r>
              <a:rPr lang="en-US" dirty="0" smtClean="0"/>
              <a:t>Tunisia</a:t>
            </a:r>
          </a:p>
          <a:p>
            <a:r>
              <a:rPr lang="en-US" dirty="0" smtClean="0"/>
              <a:t>One Territory</a:t>
            </a:r>
          </a:p>
          <a:p>
            <a:pPr lvl="1"/>
            <a:r>
              <a:rPr lang="en-US" dirty="0" smtClean="0"/>
              <a:t>Western Sahara</a:t>
            </a:r>
          </a:p>
          <a:p>
            <a:pPr lvl="2"/>
            <a:endParaRPr lang="en-US" dirty="0"/>
          </a:p>
        </p:txBody>
      </p:sp>
      <p:pic>
        <p:nvPicPr>
          <p:cNvPr id="1028" name="Picture 4" descr="http://1.bp.blogspot.com/_YVL2vLqIT7E/TJu7gPA7yzI/AAAAAAAAACo/uxbXYokGzA4/s1600/MAP_OF_North-Africa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721986"/>
            <a:ext cx="5181600" cy="3973965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5562600" y="2971800"/>
            <a:ext cx="914400" cy="533400"/>
          </a:xfrm>
          <a:prstGeom prst="ellipse">
            <a:avLst/>
          </a:prstGeom>
          <a:noFill/>
          <a:ln w="349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705600" y="3048000"/>
            <a:ext cx="914400" cy="533400"/>
          </a:xfrm>
          <a:prstGeom prst="ellipse">
            <a:avLst/>
          </a:prstGeom>
          <a:noFill/>
          <a:ln w="349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543800" y="3124200"/>
            <a:ext cx="914400" cy="533400"/>
          </a:xfrm>
          <a:prstGeom prst="ellipse">
            <a:avLst/>
          </a:prstGeom>
          <a:noFill/>
          <a:ln w="349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724400" y="2743200"/>
            <a:ext cx="914400" cy="533400"/>
          </a:xfrm>
          <a:prstGeom prst="ellipse">
            <a:avLst/>
          </a:prstGeom>
          <a:noFill/>
          <a:ln w="349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943600" y="2362200"/>
            <a:ext cx="914400" cy="533400"/>
          </a:xfrm>
          <a:prstGeom prst="ellipse">
            <a:avLst/>
          </a:prstGeom>
          <a:noFill/>
          <a:ln w="349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191000" y="3276600"/>
            <a:ext cx="914400" cy="533400"/>
          </a:xfrm>
          <a:prstGeom prst="ellipse">
            <a:avLst/>
          </a:prstGeom>
          <a:noFill/>
          <a:ln w="349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620000" y="4419600"/>
            <a:ext cx="914400" cy="533400"/>
          </a:xfrm>
          <a:prstGeom prst="ellipse">
            <a:avLst/>
          </a:prstGeom>
          <a:noFill/>
          <a:ln w="349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06" name="Picture 2" descr="North Africa 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0"/>
            <a:ext cx="1301578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504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Cairo</a:t>
            </a:r>
          </a:p>
          <a:p>
            <a:pPr lvl="1"/>
            <a:r>
              <a:rPr lang="en-US" dirty="0" smtClean="0"/>
              <a:t>11 million people</a:t>
            </a:r>
          </a:p>
          <a:p>
            <a:r>
              <a:rPr lang="en-US" dirty="0" smtClean="0"/>
              <a:t>Most populous country in Africa</a:t>
            </a:r>
          </a:p>
          <a:p>
            <a:pPr lvl="1"/>
            <a:r>
              <a:rPr lang="en-US" dirty="0" smtClean="0"/>
              <a:t>And the Middle East!</a:t>
            </a:r>
          </a:p>
          <a:p>
            <a:r>
              <a:rPr lang="en-US" dirty="0" smtClean="0"/>
              <a:t>Tourism</a:t>
            </a:r>
          </a:p>
          <a:p>
            <a:r>
              <a:rPr lang="en-US" dirty="0" smtClean="0"/>
              <a:t>Very developed economy</a:t>
            </a:r>
          </a:p>
          <a:p>
            <a:r>
              <a:rPr lang="en-US" dirty="0" smtClean="0"/>
              <a:t>Great History!</a:t>
            </a:r>
          </a:p>
          <a:p>
            <a:r>
              <a:rPr lang="en-US" dirty="0" smtClean="0"/>
              <a:t>Very dependent upon the Nile</a:t>
            </a:r>
          </a:p>
          <a:p>
            <a:r>
              <a:rPr lang="en-US" dirty="0" smtClean="0"/>
              <a:t>Government: Republic</a:t>
            </a:r>
          </a:p>
          <a:p>
            <a:endParaRPr lang="en-US" dirty="0"/>
          </a:p>
        </p:txBody>
      </p:sp>
      <p:pic>
        <p:nvPicPr>
          <p:cNvPr id="44034" name="Picture 2" descr="http://upload.wikimedia.org/wikipedia/commons/thumb/f/fe/Flag_of_Egypt.svg/125px-Flag_of_Egypt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0"/>
            <a:ext cx="2819400" cy="1872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PEOPLE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461248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Most Egyptians live within 20 miles of the Nile River.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99% of Egypt’s population live on only 3.5% of the land.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43% of Egypt’s people live in rural areas.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Rural farmers are called fellahin.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Most farmers rent their small plot of land.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Farmers raise enough crops to feed their family. Anything left over they take it to sell at the market, or bazaar</a:t>
            </a:r>
            <a:r>
              <a:rPr lang="en-US" sz="2400" dirty="0" smtClean="0"/>
              <a:t>.</a:t>
            </a:r>
          </a:p>
          <a:p>
            <a:pPr lvl="2">
              <a:lnSpc>
                <a:spcPct val="90000"/>
              </a:lnSpc>
            </a:pPr>
            <a:r>
              <a:rPr lang="en-US" sz="2100" dirty="0" smtClean="0"/>
              <a:t>Subsistence Farming?</a:t>
            </a:r>
            <a:endParaRPr lang="en-US" sz="21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Cities </a:t>
            </a:r>
            <a:r>
              <a:rPr lang="en-US" sz="2800" dirty="0"/>
              <a:t>life is </a:t>
            </a:r>
            <a:r>
              <a:rPr lang="en-US" sz="2800" dirty="0" smtClean="0"/>
              <a:t>increasing: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Egypt has a high birthrate.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Many farmers move from rural areas to the cities to find work.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3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3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3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3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3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3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3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Egyptian factories produce mainly food products, textiles, and consumer goods.</a:t>
            </a:r>
          </a:p>
          <a:p>
            <a:pPr lvl="1"/>
            <a:r>
              <a:rPr lang="en-US"/>
              <a:t>Consumer goods/ household goods include clothing, shoes, and everyday common items.	</a:t>
            </a:r>
          </a:p>
          <a:p>
            <a:r>
              <a:rPr lang="en-US"/>
              <a:t>Oil ranks as the country’s most important natural resource and a major export.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INDUSTRY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Largest industrial centers are the capital city of Cairo and the seaport of Alexandria.</a:t>
            </a:r>
          </a:p>
          <a:p>
            <a:r>
              <a:rPr lang="en-US"/>
              <a:t>Industries were aided by the creation of the Aswan High Dam.</a:t>
            </a:r>
          </a:p>
          <a:p>
            <a:pPr lvl="1"/>
            <a:r>
              <a:rPr lang="en-US"/>
              <a:t>Aswan High Dam provides hydroelectric power from moving water.</a:t>
            </a:r>
          </a:p>
          <a:p>
            <a:pPr lvl="1"/>
            <a:r>
              <a:rPr lang="en-US"/>
              <a:t>The Dam also allowed farmers, or fellahin, to produce more than one crop a year.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75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75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75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75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Aswan 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sailingtourseg.com/images/The_High_D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248150" cy="3398520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RBr7AnhmcoR63AdO1GFFvbc5WxOwU3o7BhwmRwGL6xHAG0KJ0M1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609600"/>
            <a:ext cx="3276600" cy="2314664"/>
          </a:xfrm>
          <a:prstGeom prst="rect">
            <a:avLst/>
          </a:prstGeom>
          <a:noFill/>
        </p:spPr>
      </p:pic>
      <p:pic>
        <p:nvPicPr>
          <p:cNvPr id="1030" name="Picture 6" descr="http://www.rogerswebpoint.com/AswanDamSidvw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339" y="3686174"/>
            <a:ext cx="4787661" cy="317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8768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2011</a:t>
            </a:r>
          </a:p>
          <a:p>
            <a:r>
              <a:rPr lang="en-US" dirty="0" smtClean="0"/>
              <a:t>Mubarak</a:t>
            </a:r>
          </a:p>
          <a:p>
            <a:pPr lvl="1"/>
            <a:r>
              <a:rPr lang="en-US" dirty="0" smtClean="0"/>
              <a:t>Dictator from 1981-2011</a:t>
            </a:r>
          </a:p>
          <a:p>
            <a:r>
              <a:rPr lang="en-US" dirty="0" smtClean="0"/>
              <a:t>Pro-Democracy Movement</a:t>
            </a:r>
          </a:p>
          <a:p>
            <a:r>
              <a:rPr lang="en-US" dirty="0" smtClean="0"/>
              <a:t>Protests</a:t>
            </a:r>
          </a:p>
          <a:p>
            <a:pPr lvl="1"/>
            <a:r>
              <a:rPr lang="en-US" dirty="0" smtClean="0"/>
              <a:t>January 25-February 11, 2011</a:t>
            </a:r>
          </a:p>
          <a:p>
            <a:r>
              <a:rPr lang="en-US" dirty="0" smtClean="0"/>
              <a:t>Promised constitutional reform</a:t>
            </a:r>
          </a:p>
          <a:p>
            <a:r>
              <a:rPr lang="en-US" dirty="0" smtClean="0"/>
              <a:t>Promised not to contest elections later this year</a:t>
            </a:r>
          </a:p>
          <a:p>
            <a:endParaRPr lang="en-US" dirty="0" smtClean="0"/>
          </a:p>
        </p:txBody>
      </p:sp>
      <p:pic>
        <p:nvPicPr>
          <p:cNvPr id="7170" name="Picture 2" descr="http://upload.wikimedia.org/wikipedia/commons/thumb/b/b6/Hosni_Mubarak_ritratto.jpg/225px-Hosni_Mubarak_ritrat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838200"/>
            <a:ext cx="2143125" cy="2676525"/>
          </a:xfrm>
          <a:prstGeom prst="rect">
            <a:avLst/>
          </a:prstGeom>
          <a:noFill/>
        </p:spPr>
      </p:pic>
      <p:pic>
        <p:nvPicPr>
          <p:cNvPr id="7172" name="Picture 4" descr="File:Tahrir Square during 8 February 2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600450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Tunis</a:t>
            </a:r>
          </a:p>
          <a:p>
            <a:r>
              <a:rPr lang="en-US" dirty="0" smtClean="0"/>
              <a:t>Arabic</a:t>
            </a:r>
          </a:p>
          <a:p>
            <a:pPr lvl="1"/>
            <a:r>
              <a:rPr lang="en-US" dirty="0" smtClean="0"/>
              <a:t>French</a:t>
            </a:r>
          </a:p>
          <a:p>
            <a:pPr lvl="1"/>
            <a:r>
              <a:rPr lang="en-US" dirty="0" smtClean="0"/>
              <a:t>Tunisian</a:t>
            </a:r>
          </a:p>
          <a:p>
            <a:r>
              <a:rPr lang="en-US" dirty="0" smtClean="0"/>
              <a:t>Northernmost country</a:t>
            </a:r>
          </a:p>
          <a:p>
            <a:r>
              <a:rPr lang="en-US" dirty="0" smtClean="0"/>
              <a:t>French Colony until 1956</a:t>
            </a:r>
          </a:p>
          <a:p>
            <a:r>
              <a:rPr lang="en-US" dirty="0" smtClean="0"/>
              <a:t>Islam – official state religion</a:t>
            </a:r>
          </a:p>
          <a:p>
            <a:pPr lvl="1"/>
            <a:r>
              <a:rPr lang="en-US" dirty="0" smtClean="0"/>
              <a:t>President must be Muslim</a:t>
            </a:r>
          </a:p>
          <a:p>
            <a:r>
              <a:rPr lang="en-US" dirty="0" smtClean="0"/>
              <a:t>Government: Republic</a:t>
            </a:r>
          </a:p>
          <a:p>
            <a:r>
              <a:rPr lang="en-US" dirty="0" smtClean="0"/>
              <a:t>“European Country of North Africa”</a:t>
            </a:r>
          </a:p>
          <a:p>
            <a:r>
              <a:rPr lang="en-US" dirty="0" smtClean="0"/>
              <a:t>Varied Geographically!</a:t>
            </a:r>
          </a:p>
          <a:p>
            <a:endParaRPr lang="en-US" dirty="0"/>
          </a:p>
        </p:txBody>
      </p:sp>
      <p:pic>
        <p:nvPicPr>
          <p:cNvPr id="9218" name="Picture 2" descr="http://upload.wikimedia.org/wikipedia/commons/thumb/c/ce/Flag_of_Tunisia.svg/125px-Flag_of_Tunisi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-1"/>
            <a:ext cx="2209800" cy="1467309"/>
          </a:xfrm>
          <a:prstGeom prst="rect">
            <a:avLst/>
          </a:prstGeom>
          <a:noFill/>
        </p:spPr>
      </p:pic>
      <p:pic>
        <p:nvPicPr>
          <p:cNvPr id="9220" name="Picture 4" descr="http://upload.wikimedia.org/wikipedia/commons/thumb/3/3c/Tunisia_Topography.png/220px-Tunisia_Topograph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524000"/>
            <a:ext cx="3048000" cy="4959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Projects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876800"/>
          </a:xfrm>
        </p:spPr>
        <p:txBody>
          <a:bodyPr/>
          <a:lstStyle/>
          <a:p>
            <a:r>
              <a:rPr lang="en-US" dirty="0" smtClean="0"/>
              <a:t>“Great Manmade River”</a:t>
            </a:r>
          </a:p>
          <a:p>
            <a:pPr lvl="1"/>
            <a:r>
              <a:rPr lang="en-US" dirty="0" smtClean="0"/>
              <a:t>Muammar al-Gaddafi</a:t>
            </a:r>
          </a:p>
          <a:p>
            <a:pPr lvl="1"/>
            <a:r>
              <a:rPr lang="en-US" dirty="0" smtClean="0"/>
              <a:t>$25 billion</a:t>
            </a:r>
          </a:p>
          <a:p>
            <a:pPr lvl="1"/>
            <a:r>
              <a:rPr lang="en-US" dirty="0" smtClean="0"/>
              <a:t>Started in 1984</a:t>
            </a:r>
          </a:p>
          <a:p>
            <a:pPr lvl="1"/>
            <a:r>
              <a:rPr lang="en-US" dirty="0" smtClean="0"/>
              <a:t>Nubian Sandstone Aquifer System</a:t>
            </a:r>
          </a:p>
          <a:p>
            <a:pPr lvl="1"/>
            <a:r>
              <a:rPr lang="en-US" dirty="0" smtClean="0"/>
              <a:t>World’s largest irrigation project</a:t>
            </a:r>
          </a:p>
          <a:p>
            <a:r>
              <a:rPr lang="en-US" dirty="0" smtClean="0"/>
              <a:t>Astronomical observatory</a:t>
            </a:r>
          </a:p>
          <a:p>
            <a:pPr lvl="1"/>
            <a:r>
              <a:rPr lang="en-US" dirty="0" smtClean="0"/>
              <a:t>$10 million</a:t>
            </a:r>
          </a:p>
          <a:p>
            <a:pPr lvl="1"/>
            <a:r>
              <a:rPr lang="en-US" dirty="0" smtClean="0"/>
              <a:t>Robotic telescope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Events - Tunisia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89566"/>
            <a:ext cx="4495800" cy="5268434"/>
          </a:xfrm>
        </p:spPr>
        <p:txBody>
          <a:bodyPr>
            <a:normAutofit/>
          </a:bodyPr>
          <a:lstStyle/>
          <a:p>
            <a:r>
              <a:rPr lang="en-US" dirty="0" smtClean="0"/>
              <a:t>Corruption of the government</a:t>
            </a:r>
          </a:p>
          <a:p>
            <a:r>
              <a:rPr lang="en-US" dirty="0" smtClean="0"/>
              <a:t>2009 described as “atmosphere of repression”</a:t>
            </a:r>
          </a:p>
          <a:p>
            <a:pPr lvl="1"/>
            <a:r>
              <a:rPr lang="en-US" dirty="0" smtClean="0"/>
              <a:t>Human Rights Watch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91000" y="1589566"/>
            <a:ext cx="4540101" cy="5268434"/>
          </a:xfrm>
        </p:spPr>
        <p:txBody>
          <a:bodyPr>
            <a:normAutofit/>
          </a:bodyPr>
          <a:lstStyle/>
          <a:p>
            <a:r>
              <a:rPr lang="en-US" dirty="0" smtClean="0"/>
              <a:t>2010-2011 Revolution</a:t>
            </a:r>
          </a:p>
          <a:p>
            <a:pPr lvl="1"/>
            <a:r>
              <a:rPr lang="en-US" dirty="0" smtClean="0"/>
              <a:t>“Jasmine Revolution”</a:t>
            </a:r>
          </a:p>
          <a:p>
            <a:pPr lvl="1"/>
            <a:r>
              <a:rPr lang="en-US" dirty="0" smtClean="0"/>
              <a:t>President Ben Ali</a:t>
            </a:r>
          </a:p>
          <a:p>
            <a:pPr lvl="1"/>
            <a:r>
              <a:rPr lang="en-US" dirty="0" smtClean="0"/>
              <a:t>Protest against high unemployment</a:t>
            </a:r>
          </a:p>
          <a:p>
            <a:pPr lvl="1"/>
            <a:r>
              <a:rPr lang="en-US" dirty="0" smtClean="0"/>
              <a:t>Food inflation</a:t>
            </a:r>
          </a:p>
          <a:p>
            <a:pPr lvl="1"/>
            <a:r>
              <a:rPr lang="en-US" dirty="0" smtClean="0"/>
              <a:t>Corruption</a:t>
            </a:r>
          </a:p>
          <a:p>
            <a:pPr lvl="1"/>
            <a:r>
              <a:rPr lang="en-US" dirty="0" smtClean="0"/>
              <a:t>Freedom of speech</a:t>
            </a:r>
          </a:p>
          <a:p>
            <a:pPr lvl="1"/>
            <a:r>
              <a:rPr lang="en-US" dirty="0" smtClean="0"/>
              <a:t>Poor living conditions</a:t>
            </a:r>
          </a:p>
          <a:p>
            <a:endParaRPr lang="en-US" dirty="0"/>
          </a:p>
        </p:txBody>
      </p:sp>
      <p:pic>
        <p:nvPicPr>
          <p:cNvPr id="66562" name="Picture 2" descr="http://upload.wikimedia.org/wikipedia/commons/thumb/5/5b/Caravane_de_la_lib%C3%A9ration_4.jpg/250px-Caravane_de_la_lib%C3%A9ration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25034"/>
            <a:ext cx="1676400" cy="2232966"/>
          </a:xfrm>
          <a:prstGeom prst="rect">
            <a:avLst/>
          </a:prstGeom>
          <a:noFill/>
        </p:spPr>
      </p:pic>
      <p:pic>
        <p:nvPicPr>
          <p:cNvPr id="66564" name="Picture 4" descr="http://upload.wikimedia.org/wikipedia/commons/thumb/1/11/Hosni_Mubarak_facing_the_Tunisia_domino_effect.png/220px-Hosni_Mubarak_facing_the_Tunisia_domino_effec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800600"/>
            <a:ext cx="2095500" cy="147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58674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Largest country on the Mediterranean Sea by land area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largest country in Africa (Sudan)</a:t>
            </a:r>
          </a:p>
          <a:p>
            <a:r>
              <a:rPr lang="en-US" dirty="0" smtClean="0"/>
              <a:t>Algiers</a:t>
            </a:r>
          </a:p>
          <a:p>
            <a:r>
              <a:rPr lang="en-US" dirty="0" smtClean="0"/>
              <a:t>Member of OPEC</a:t>
            </a:r>
          </a:p>
          <a:p>
            <a:r>
              <a:rPr lang="en-US" dirty="0" smtClean="0"/>
              <a:t>Arabic (83%)</a:t>
            </a:r>
          </a:p>
          <a:p>
            <a:r>
              <a:rPr lang="en-US" dirty="0" smtClean="0"/>
              <a:t> Berber (15%)</a:t>
            </a:r>
          </a:p>
          <a:p>
            <a:r>
              <a:rPr lang="en-US" dirty="0" smtClean="0"/>
              <a:t>French</a:t>
            </a:r>
          </a:p>
          <a:p>
            <a:r>
              <a:rPr lang="en-US" dirty="0" smtClean="0"/>
              <a:t>Islam</a:t>
            </a:r>
          </a:p>
          <a:p>
            <a:r>
              <a:rPr lang="en-US" dirty="0" smtClean="0"/>
              <a:t>Government: Republic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1444" name="Picture 4" descr="http://www.buyflagshere.com/store/images/buy_algeria_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2857500" cy="196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Northern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Geographic North</a:t>
            </a:r>
          </a:p>
          <a:p>
            <a:pPr lvl="1"/>
            <a:r>
              <a:rPr lang="en-US" dirty="0" smtClean="0"/>
              <a:t>Mauritania</a:t>
            </a:r>
          </a:p>
          <a:p>
            <a:pPr lvl="1"/>
            <a:r>
              <a:rPr lang="en-US" dirty="0" smtClean="0"/>
              <a:t>Mali</a:t>
            </a:r>
          </a:p>
          <a:p>
            <a:pPr lvl="1"/>
            <a:r>
              <a:rPr lang="en-US" dirty="0" smtClean="0"/>
              <a:t>Niger</a:t>
            </a:r>
          </a:p>
          <a:p>
            <a:pPr lvl="1"/>
            <a:r>
              <a:rPr lang="en-US" dirty="0" smtClean="0"/>
              <a:t>Chad</a:t>
            </a:r>
          </a:p>
          <a:p>
            <a:pPr lvl="1"/>
            <a:r>
              <a:rPr lang="en-US" dirty="0" smtClean="0"/>
              <a:t>Ethiopia</a:t>
            </a:r>
          </a:p>
          <a:p>
            <a:r>
              <a:rPr lang="en-US" dirty="0" smtClean="0"/>
              <a:t>Cultural North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2147" y="1524000"/>
            <a:ext cx="425185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 of the Ottoman </a:t>
            </a:r>
            <a:r>
              <a:rPr lang="en-US" dirty="0" err="1" smtClean="0"/>
              <a:t>Empier</a:t>
            </a:r>
            <a:endParaRPr lang="en-US" dirty="0" smtClean="0"/>
          </a:p>
          <a:p>
            <a:r>
              <a:rPr lang="en-US" dirty="0" smtClean="0"/>
              <a:t>Barbary Pirates</a:t>
            </a:r>
          </a:p>
          <a:p>
            <a:r>
              <a:rPr lang="en-US" dirty="0" smtClean="0"/>
              <a:t>French Colony (1830)</a:t>
            </a:r>
          </a:p>
          <a:p>
            <a:r>
              <a:rPr lang="en-US" dirty="0" smtClean="0"/>
              <a:t>1962 Independence</a:t>
            </a:r>
          </a:p>
          <a:p>
            <a:r>
              <a:rPr lang="en-US" dirty="0" smtClean="0"/>
              <a:t>1992 Civil War</a:t>
            </a:r>
          </a:p>
          <a:p>
            <a:pPr lvl="1"/>
            <a:r>
              <a:rPr lang="en-US" dirty="0" smtClean="0"/>
              <a:t>State of Emergency!</a:t>
            </a:r>
          </a:p>
          <a:p>
            <a:pPr lvl="1"/>
            <a:r>
              <a:rPr lang="en-US" dirty="0" smtClean="0"/>
              <a:t>Banned all demonstrations in the capital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Parties and 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National Liberation Front (FLN)</a:t>
            </a:r>
          </a:p>
          <a:p>
            <a:pPr lvl="1"/>
            <a:r>
              <a:rPr lang="en-US" dirty="0" smtClean="0"/>
              <a:t>Guerrilla Campaign for Independence</a:t>
            </a:r>
          </a:p>
          <a:p>
            <a:r>
              <a:rPr lang="en-US" dirty="0" smtClean="0"/>
              <a:t>Islamic Salvation Front</a:t>
            </a:r>
          </a:p>
          <a:p>
            <a:pPr lvl="1"/>
            <a:r>
              <a:rPr lang="en-US" dirty="0" smtClean="0"/>
              <a:t>160,000 people killed from 1992-2002</a:t>
            </a:r>
          </a:p>
          <a:p>
            <a:pPr lvl="1"/>
            <a:r>
              <a:rPr lang="en-US" dirty="0" smtClean="0"/>
              <a:t>Guerilla warfare</a:t>
            </a:r>
          </a:p>
          <a:p>
            <a:r>
              <a:rPr lang="en-US" dirty="0" smtClean="0"/>
              <a:t>President</a:t>
            </a:r>
          </a:p>
          <a:p>
            <a:pPr lvl="1"/>
            <a:r>
              <a:rPr lang="en-US" dirty="0" smtClean="0"/>
              <a:t>Serve two five year terms</a:t>
            </a:r>
          </a:p>
          <a:p>
            <a:pPr lvl="1"/>
            <a:r>
              <a:rPr lang="en-US" dirty="0" smtClean="0"/>
              <a:t>2008: limitation was removed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8848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Fossil Fuels!</a:t>
            </a:r>
          </a:p>
          <a:p>
            <a:r>
              <a:rPr lang="en-US" dirty="0" smtClean="0"/>
              <a:t>Natural Gas Reserve</a:t>
            </a:r>
          </a:p>
          <a:p>
            <a:r>
              <a:rPr lang="en-US" dirty="0" smtClean="0"/>
              <a:t>25% of Algerians are employed in agriculture</a:t>
            </a:r>
          </a:p>
          <a:p>
            <a:pPr lvl="1"/>
            <a:r>
              <a:rPr lang="en-US" dirty="0" smtClean="0"/>
              <a:t>Very fertile soil!</a:t>
            </a:r>
          </a:p>
          <a:p>
            <a:r>
              <a:rPr lang="en-US" dirty="0" smtClean="0"/>
              <a:t>Cotton</a:t>
            </a:r>
          </a:p>
          <a:p>
            <a:r>
              <a:rPr lang="en-US" dirty="0" smtClean="0"/>
              <a:t>Dwarf Palm</a:t>
            </a:r>
          </a:p>
          <a:p>
            <a:r>
              <a:rPr lang="en-US" dirty="0" smtClean="0"/>
              <a:t>Olive</a:t>
            </a:r>
          </a:p>
          <a:p>
            <a:r>
              <a:rPr lang="en-US" dirty="0" smtClean="0"/>
              <a:t>Tobacco</a:t>
            </a:r>
          </a:p>
          <a:p>
            <a:r>
              <a:rPr lang="en-US" dirty="0" smtClean="0"/>
              <a:t>Cereal Grains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Events - Algeria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5334000" cy="4495800"/>
          </a:xfrm>
        </p:spPr>
        <p:txBody>
          <a:bodyPr/>
          <a:lstStyle/>
          <a:p>
            <a:r>
              <a:rPr lang="en-US" dirty="0" smtClean="0"/>
              <a:t>20 year state of emergency</a:t>
            </a:r>
          </a:p>
          <a:p>
            <a:pPr lvl="1"/>
            <a:r>
              <a:rPr lang="en-US" dirty="0" smtClean="0"/>
              <a:t>Ended 2011</a:t>
            </a:r>
          </a:p>
          <a:p>
            <a:r>
              <a:rPr lang="en-US" dirty="0" smtClean="0"/>
              <a:t>High rate of unemployment</a:t>
            </a:r>
          </a:p>
          <a:p>
            <a:r>
              <a:rPr lang="en-US" dirty="0" smtClean="0"/>
              <a:t>Fears that Algeria will wind up like Egypt or Tunisia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3314" name="Picture 2" descr="President Abdelaziz Bouteflika will lift Algeria's state of emergency following protests in Algiers two weeks ago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219200"/>
            <a:ext cx="3505200" cy="1971676"/>
          </a:xfrm>
          <a:prstGeom prst="rect">
            <a:avLst/>
          </a:prstGeom>
          <a:noFill/>
        </p:spPr>
      </p:pic>
      <p:pic>
        <p:nvPicPr>
          <p:cNvPr id="13316" name="Picture 4" descr="An anti-government protester holding flowers shouts slogans in front of riot policemen during a demonstration in Algier February 19, 2011. REUTERS/Zohra Bensem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505200"/>
            <a:ext cx="3276600" cy="218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Tripoli</a:t>
            </a:r>
          </a:p>
          <a:p>
            <a:pPr lvl="1"/>
            <a:r>
              <a:rPr lang="en-US" dirty="0" smtClean="0"/>
              <a:t>1.7 million of Libya’s 6.4 million population</a:t>
            </a:r>
          </a:p>
          <a:p>
            <a:r>
              <a:rPr lang="en-US" dirty="0" smtClean="0"/>
              <a:t>OPEC member</a:t>
            </a:r>
          </a:p>
          <a:p>
            <a:r>
              <a:rPr lang="en-US" dirty="0" smtClean="0"/>
              <a:t>Fourth largest country in Africa by area</a:t>
            </a:r>
          </a:p>
          <a:p>
            <a:pPr lvl="1"/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in the world</a:t>
            </a:r>
          </a:p>
          <a:p>
            <a:r>
              <a:rPr lang="en-US" dirty="0" smtClean="0"/>
              <a:t>Arabic</a:t>
            </a:r>
          </a:p>
          <a:p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People’s Republic</a:t>
            </a:r>
          </a:p>
          <a:p>
            <a:endParaRPr lang="en-US" dirty="0"/>
          </a:p>
        </p:txBody>
      </p:sp>
      <p:pic>
        <p:nvPicPr>
          <p:cNvPr id="12290" name="Picture 2" descr="File:Flag of Libya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83532"/>
            <a:ext cx="2133600" cy="1440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Libya – Current Events!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6448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Political </a:t>
            </a:r>
            <a:r>
              <a:rPr lang="en-US" dirty="0" err="1" smtClean="0"/>
              <a:t>Upheavel</a:t>
            </a:r>
            <a:endParaRPr lang="en-US" dirty="0" smtClean="0"/>
          </a:p>
          <a:p>
            <a:pPr lvl="1"/>
            <a:r>
              <a:rPr lang="en-US" dirty="0" smtClean="0"/>
              <a:t>Violent protests in Tripoli</a:t>
            </a:r>
          </a:p>
          <a:p>
            <a:pPr lvl="1"/>
            <a:r>
              <a:rPr lang="en-US" dirty="0" smtClean="0"/>
              <a:t>1,000 people died</a:t>
            </a:r>
          </a:p>
          <a:p>
            <a:r>
              <a:rPr lang="en-US" dirty="0" smtClean="0"/>
              <a:t>Halting oil Production</a:t>
            </a:r>
          </a:p>
          <a:p>
            <a:pPr lvl="1"/>
            <a:r>
              <a:rPr lang="en-US" dirty="0" smtClean="0"/>
              <a:t>(2/23/11)</a:t>
            </a:r>
          </a:p>
          <a:p>
            <a:r>
              <a:rPr lang="en-US" dirty="0" smtClean="0"/>
              <a:t>Total oil output of 1.6 million barrels a day!</a:t>
            </a:r>
          </a:p>
          <a:p>
            <a:pPr lvl="1"/>
            <a:r>
              <a:rPr lang="en-US" dirty="0" smtClean="0"/>
              <a:t>2% of the world’s oil</a:t>
            </a:r>
          </a:p>
          <a:p>
            <a:r>
              <a:rPr lang="en-US" dirty="0" smtClean="0"/>
              <a:t>Oil prices are EXTREMELY high right now!</a:t>
            </a:r>
          </a:p>
          <a:p>
            <a:r>
              <a:rPr lang="en-US" dirty="0" smtClean="0"/>
              <a:t>Evacuations!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Morocco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Rabat</a:t>
            </a:r>
          </a:p>
          <a:p>
            <a:r>
              <a:rPr lang="en-US" dirty="0" smtClean="0"/>
              <a:t>Casablanca</a:t>
            </a:r>
          </a:p>
          <a:p>
            <a:pPr lvl="1"/>
            <a:r>
              <a:rPr lang="en-US" dirty="0" smtClean="0"/>
              <a:t>Largest city</a:t>
            </a:r>
          </a:p>
          <a:p>
            <a:r>
              <a:rPr lang="en-US" dirty="0" smtClean="0"/>
              <a:t>Arabic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267200" y="1589567"/>
            <a:ext cx="4463901" cy="4572000"/>
          </a:xfrm>
        </p:spPr>
        <p:txBody>
          <a:bodyPr/>
          <a:lstStyle/>
          <a:p>
            <a:r>
              <a:rPr lang="en-US" dirty="0" smtClean="0"/>
              <a:t>Government:</a:t>
            </a:r>
          </a:p>
          <a:p>
            <a:pPr lvl="1"/>
            <a:r>
              <a:rPr lang="en-US" dirty="0" smtClean="0"/>
              <a:t>Constitutional Monarchy</a:t>
            </a:r>
            <a:endParaRPr lang="en-US" dirty="0"/>
          </a:p>
        </p:txBody>
      </p:sp>
      <p:pic>
        <p:nvPicPr>
          <p:cNvPr id="11266" name="Picture 2" descr="http://upload.wikimedia.org/wikipedia/commons/thumb/2/2c/Flag_of_Morocco.svg/125px-Flag_of_Morocco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0"/>
            <a:ext cx="2257425" cy="1498932"/>
          </a:xfrm>
          <a:prstGeom prst="rect">
            <a:avLst/>
          </a:prstGeom>
          <a:noFill/>
        </p:spPr>
      </p:pic>
      <p:pic>
        <p:nvPicPr>
          <p:cNvPr id="11268" name="Picture 4" descr="http://upload.wikimedia.org/wikipedia/commons/thumb/a/aa/3_maps_morocco.PNG/600px-3_maps_morocc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777614"/>
            <a:ext cx="7543800" cy="3080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Morocco – Current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385048" cy="5334000"/>
          </a:xfrm>
        </p:spPr>
        <p:txBody>
          <a:bodyPr/>
          <a:lstStyle/>
          <a:p>
            <a:r>
              <a:rPr lang="en-US" dirty="0" smtClean="0"/>
              <a:t>Protests</a:t>
            </a:r>
          </a:p>
          <a:p>
            <a:r>
              <a:rPr lang="en-US" dirty="0" smtClean="0"/>
              <a:t>“Down the dictatorship!”</a:t>
            </a:r>
          </a:p>
          <a:p>
            <a:r>
              <a:rPr lang="en-US" dirty="0" smtClean="0"/>
              <a:t>“End the corruption!”</a:t>
            </a:r>
          </a:p>
          <a:p>
            <a:r>
              <a:rPr lang="en-US" dirty="0" smtClean="0"/>
              <a:t>“We want change”</a:t>
            </a:r>
          </a:p>
          <a:p>
            <a:r>
              <a:rPr lang="en-US" dirty="0" smtClean="0"/>
              <a:t>Calling for Parliament to step down</a:t>
            </a:r>
          </a:p>
          <a:p>
            <a:r>
              <a:rPr lang="en-US" dirty="0" smtClean="0"/>
              <a:t>Problems!</a:t>
            </a:r>
          </a:p>
          <a:p>
            <a:pPr lvl="1"/>
            <a:r>
              <a:rPr lang="en-US" dirty="0" smtClean="0"/>
              <a:t>10% unemployment</a:t>
            </a:r>
          </a:p>
          <a:p>
            <a:pPr lvl="1"/>
            <a:r>
              <a:rPr lang="en-US" dirty="0" smtClean="0"/>
              <a:t>Great discrepancies of wealth</a:t>
            </a:r>
          </a:p>
          <a:p>
            <a:pPr lvl="1"/>
            <a:r>
              <a:rPr lang="en-US" dirty="0" smtClean="0"/>
              <a:t>Corruption!</a:t>
            </a:r>
          </a:p>
          <a:p>
            <a:r>
              <a:rPr lang="en-US" dirty="0" smtClean="0"/>
              <a:t>Influenced by other rebellions/protests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Northern Africa Protests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"Just as it did in Egypt and Tunisia, something has been broken open in people's minds here," said activist Mohamed </a:t>
            </a:r>
            <a:r>
              <a:rPr lang="en-US" dirty="0" err="1" smtClean="0"/>
              <a:t>Hafid</a:t>
            </a:r>
            <a:r>
              <a:rPr lang="en-US" dirty="0" smtClean="0"/>
              <a:t>. "This is just the beginning."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Sahara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644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Disputed Territory </a:t>
            </a:r>
          </a:p>
          <a:p>
            <a:pPr lvl="1"/>
            <a:r>
              <a:rPr lang="en-US" dirty="0" smtClean="0"/>
              <a:t>Morocco</a:t>
            </a:r>
          </a:p>
          <a:p>
            <a:pPr lvl="1"/>
            <a:r>
              <a:rPr lang="en-US" dirty="0" err="1" smtClean="0"/>
              <a:t>Polisario</a:t>
            </a:r>
            <a:r>
              <a:rPr lang="en-US" dirty="0" smtClean="0"/>
              <a:t> Front</a:t>
            </a:r>
          </a:p>
          <a:p>
            <a:pPr lvl="1"/>
            <a:r>
              <a:rPr lang="en-US" dirty="0" smtClean="0"/>
              <a:t>1976 Partition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Aaiun</a:t>
            </a:r>
            <a:endParaRPr lang="en-US" dirty="0" smtClean="0"/>
          </a:p>
          <a:p>
            <a:r>
              <a:rPr lang="en-US" dirty="0" smtClean="0"/>
              <a:t>“Non-self governing territory”</a:t>
            </a:r>
          </a:p>
          <a:p>
            <a:r>
              <a:rPr lang="en-US" dirty="0" smtClean="0"/>
              <a:t>Severe human rights abuses</a:t>
            </a:r>
          </a:p>
          <a:p>
            <a:pPr lvl="1"/>
            <a:r>
              <a:rPr lang="en-US" dirty="0" smtClean="0"/>
              <a:t>Displacement  of indigenous population</a:t>
            </a:r>
          </a:p>
          <a:p>
            <a:pPr lvl="2"/>
            <a:r>
              <a:rPr lang="en-US" dirty="0" err="1" smtClean="0"/>
              <a:t>Sahrawis</a:t>
            </a:r>
            <a:endParaRPr lang="en-US" dirty="0" smtClean="0"/>
          </a:p>
          <a:p>
            <a:r>
              <a:rPr lang="en-US" dirty="0" smtClean="0"/>
              <a:t>Government:  Territory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Sub-Regions of North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232648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 </a:t>
            </a:r>
            <a:r>
              <a:rPr lang="en-US" dirty="0" err="1" smtClean="0"/>
              <a:t>Maghrib</a:t>
            </a:r>
            <a:endParaRPr lang="en-US" dirty="0" smtClean="0"/>
          </a:p>
          <a:p>
            <a:pPr lvl="1"/>
            <a:r>
              <a:rPr lang="en-US" dirty="0" smtClean="0"/>
              <a:t>“where the sun sets” </a:t>
            </a:r>
          </a:p>
          <a:p>
            <a:pPr lvl="1"/>
            <a:r>
              <a:rPr lang="en-US" dirty="0" smtClean="0"/>
              <a:t>Western sub region that includes Morocco/Western Sahara, Algeria, and Tunisia</a:t>
            </a:r>
          </a:p>
          <a:p>
            <a:r>
              <a:rPr lang="en-US" dirty="0" err="1" smtClean="0"/>
              <a:t>Mashriq</a:t>
            </a:r>
            <a:r>
              <a:rPr lang="en-US" dirty="0" smtClean="0"/>
              <a:t> meaning</a:t>
            </a:r>
          </a:p>
          <a:p>
            <a:pPr lvl="1"/>
            <a:r>
              <a:rPr lang="en-US" dirty="0" smtClean="0"/>
              <a:t> “where the sun rises” </a:t>
            </a:r>
          </a:p>
          <a:p>
            <a:pPr lvl="1"/>
            <a:r>
              <a:rPr lang="en-US" dirty="0" smtClean="0"/>
              <a:t>Eastern sub region including Libya and Egypt </a:t>
            </a:r>
          </a:p>
          <a:p>
            <a:r>
              <a:rPr lang="en-US" dirty="0" smtClean="0"/>
              <a:t>At other times, Egypt and the Arab Middle Eastern countries are combined into the </a:t>
            </a:r>
            <a:r>
              <a:rPr lang="en-US" dirty="0" err="1" smtClean="0"/>
              <a:t>Mashriq</a:t>
            </a:r>
            <a:r>
              <a:rPr lang="en-US" dirty="0" smtClean="0"/>
              <a:t> while Libya and Mauritania are linked with the </a:t>
            </a:r>
            <a:r>
              <a:rPr lang="en-US" dirty="0" err="1" smtClean="0"/>
              <a:t>Maghrib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Sahara- Current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“Morocco fears Algeria may stir Western Sahara unrest”</a:t>
            </a:r>
          </a:p>
          <a:p>
            <a:pPr lvl="1"/>
            <a:r>
              <a:rPr lang="en-US" dirty="0" smtClean="0"/>
              <a:t>- Headline</a:t>
            </a:r>
          </a:p>
          <a:p>
            <a:r>
              <a:rPr lang="en-US" dirty="0" smtClean="0"/>
              <a:t>Will Western Sahara be next?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Khartoum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Nubia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70,000 years old</a:t>
            </a:r>
          </a:p>
          <a:p>
            <a:r>
              <a:rPr lang="en-US" dirty="0" smtClean="0"/>
              <a:t>Desertification</a:t>
            </a:r>
          </a:p>
          <a:p>
            <a:pPr lvl="1"/>
            <a:r>
              <a:rPr lang="en-US" dirty="0" smtClean="0"/>
              <a:t>Soil Erosion (Agricultural expansion)</a:t>
            </a:r>
          </a:p>
          <a:p>
            <a:pPr lvl="1"/>
            <a:r>
              <a:rPr lang="en-US" dirty="0" smtClean="0"/>
              <a:t>21 mammal, 9 bird species endangered</a:t>
            </a:r>
          </a:p>
          <a:p>
            <a:r>
              <a:rPr lang="en-US" dirty="0" smtClean="0"/>
              <a:t>597 ethnicities</a:t>
            </a:r>
          </a:p>
          <a:p>
            <a:r>
              <a:rPr lang="en-US" dirty="0" smtClean="0"/>
              <a:t>Over 400 languages</a:t>
            </a:r>
          </a:p>
          <a:p>
            <a:r>
              <a:rPr lang="en-US" dirty="0" smtClean="0"/>
              <a:t>Islam</a:t>
            </a:r>
          </a:p>
        </p:txBody>
      </p:sp>
      <p:pic>
        <p:nvPicPr>
          <p:cNvPr id="10242" name="Picture 2" descr="http://upload.wikimedia.org/wikipedia/commons/thumb/0/01/Flag_of_Sudan.svg/125px-Flag_of_Suda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0"/>
            <a:ext cx="2419044" cy="1219200"/>
          </a:xfrm>
          <a:prstGeom prst="rect">
            <a:avLst/>
          </a:prstGeom>
          <a:noFill/>
        </p:spPr>
      </p:pic>
      <p:pic>
        <p:nvPicPr>
          <p:cNvPr id="10246" name="Picture 6" descr="http://upload.wikimedia.org/wikipedia/commons/thumb/9/97/Map_of_Darfur-en.png/220px-Map_of_Darfur-e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533400"/>
            <a:ext cx="2095500" cy="2476501"/>
          </a:xfrm>
          <a:prstGeom prst="rect">
            <a:avLst/>
          </a:prstGeom>
          <a:noFill/>
        </p:spPr>
      </p:pic>
      <p:pic>
        <p:nvPicPr>
          <p:cNvPr id="10248" name="Picture 8" descr="File:Sudan s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048000"/>
            <a:ext cx="2819400" cy="3304933"/>
          </a:xfrm>
          <a:prstGeom prst="rect">
            <a:avLst/>
          </a:prstGeom>
          <a:noFill/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5638800"/>
            <a:ext cx="366868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and Industries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Petroleum and natural gas</a:t>
            </a:r>
          </a:p>
          <a:p>
            <a:pPr lvl="1"/>
            <a:r>
              <a:rPr lang="en-US" dirty="0" smtClean="0"/>
              <a:t>Gold, silver, </a:t>
            </a:r>
            <a:r>
              <a:rPr lang="en-US" dirty="0" err="1" smtClean="0"/>
              <a:t>chromite</a:t>
            </a:r>
            <a:r>
              <a:rPr lang="en-US" dirty="0" smtClean="0"/>
              <a:t>,  granite, copper</a:t>
            </a:r>
          </a:p>
          <a:p>
            <a:r>
              <a:rPr lang="en-US" dirty="0" smtClean="0"/>
              <a:t>Industries</a:t>
            </a:r>
          </a:p>
          <a:p>
            <a:pPr lvl="1"/>
            <a:r>
              <a:rPr lang="en-US" dirty="0" smtClean="0"/>
              <a:t>Agriculture (80% of the workforce!)</a:t>
            </a:r>
          </a:p>
          <a:p>
            <a:pPr lvl="1"/>
            <a:r>
              <a:rPr lang="en-US" dirty="0" smtClean="0"/>
              <a:t>Exporting crude oil</a:t>
            </a:r>
          </a:p>
          <a:p>
            <a:pPr lvl="2"/>
            <a:r>
              <a:rPr lang="en-US" dirty="0" smtClean="0"/>
              <a:t>Trade </a:t>
            </a:r>
            <a:r>
              <a:rPr lang="en-US" dirty="0" err="1" smtClean="0"/>
              <a:t>surpulus</a:t>
            </a:r>
            <a:endParaRPr lang="en-US" dirty="0" smtClean="0"/>
          </a:p>
          <a:p>
            <a:pPr lvl="2"/>
            <a:r>
              <a:rPr lang="en-US" dirty="0" smtClean="0"/>
              <a:t>520,000 barrels a day</a:t>
            </a:r>
          </a:p>
          <a:p>
            <a:r>
              <a:rPr lang="en-US" dirty="0" smtClean="0"/>
              <a:t>One of the fastest growing economies in the world!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Events - Sudan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58674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Sudan Peace Pact</a:t>
            </a:r>
          </a:p>
          <a:p>
            <a:pPr lvl="1"/>
            <a:r>
              <a:rPr lang="en-US" dirty="0" smtClean="0"/>
              <a:t>200,000 people into slavery</a:t>
            </a:r>
          </a:p>
          <a:p>
            <a:pPr lvl="1"/>
            <a:r>
              <a:rPr lang="en-US" dirty="0" smtClean="0"/>
              <a:t>Genocide</a:t>
            </a:r>
          </a:p>
          <a:p>
            <a:r>
              <a:rPr lang="en-US" dirty="0" smtClean="0"/>
              <a:t>Southern Sudan</a:t>
            </a:r>
          </a:p>
          <a:p>
            <a:pPr lvl="1"/>
            <a:r>
              <a:rPr lang="en-US" dirty="0" smtClean="0"/>
              <a:t>July 9, 2011 (Newest country on earth)</a:t>
            </a:r>
          </a:p>
          <a:p>
            <a:pPr lvl="1"/>
            <a:r>
              <a:rPr lang="en-US" dirty="0" smtClean="0"/>
              <a:t>Republic of South Sudan</a:t>
            </a:r>
          </a:p>
          <a:p>
            <a:pPr lvl="2"/>
            <a:r>
              <a:rPr lang="en-US" dirty="0" smtClean="0"/>
              <a:t>Size of France/Ross Ice Shelf</a:t>
            </a:r>
          </a:p>
          <a:p>
            <a:r>
              <a:rPr lang="en-US" dirty="0" smtClean="0"/>
              <a:t>Darfur Rebels involved in Libyan clashes</a:t>
            </a:r>
          </a:p>
          <a:p>
            <a:r>
              <a:rPr lang="en-US" dirty="0" smtClean="0"/>
              <a:t>War crimes</a:t>
            </a:r>
          </a:p>
          <a:p>
            <a:pPr lvl="1"/>
            <a:r>
              <a:rPr lang="en-US" dirty="0" smtClean="0"/>
              <a:t>Human Rights Watch</a:t>
            </a:r>
          </a:p>
          <a:p>
            <a:r>
              <a:rPr lang="en-US" dirty="0" smtClean="0"/>
              <a:t>North-South Civil War</a:t>
            </a:r>
          </a:p>
          <a:p>
            <a:endParaRPr lang="en-US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1381" y="1600200"/>
            <a:ext cx="3082619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upload.wikimedia.org/wikipedia/commons/thumb/2/27/Salva_Kiir_Mayardit.jpg/220px-Salva_Kiir_Mayard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371600"/>
            <a:ext cx="1324988" cy="1752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5048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North African countries, while they have a lot in common, are very different from each other</a:t>
            </a:r>
          </a:p>
          <a:p>
            <a:pPr lvl="1"/>
            <a:r>
              <a:rPr lang="en-US" dirty="0" smtClean="0"/>
              <a:t>Geography</a:t>
            </a:r>
          </a:p>
          <a:p>
            <a:pPr lvl="1"/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Problems</a:t>
            </a:r>
          </a:p>
          <a:p>
            <a:r>
              <a:rPr lang="en-US" dirty="0" smtClean="0"/>
              <a:t>North </a:t>
            </a:r>
            <a:r>
              <a:rPr lang="en-US" dirty="0" smtClean="0"/>
              <a:t>Africa is experiencing a wave of revolution for democracy</a:t>
            </a:r>
          </a:p>
          <a:p>
            <a:r>
              <a:rPr lang="en-US" dirty="0" smtClean="0"/>
              <a:t>Will it spread to the other countries…or even throughout other regions?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Northern Africa have in common?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8156448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Geography</a:t>
            </a:r>
          </a:p>
          <a:p>
            <a:r>
              <a:rPr lang="en-US" dirty="0" smtClean="0"/>
              <a:t>History</a:t>
            </a:r>
          </a:p>
          <a:p>
            <a:r>
              <a:rPr lang="en-US" dirty="0" smtClean="0"/>
              <a:t>Culture</a:t>
            </a:r>
          </a:p>
          <a:p>
            <a:r>
              <a:rPr lang="en-US" dirty="0" smtClean="0"/>
              <a:t>Crops</a:t>
            </a:r>
          </a:p>
          <a:p>
            <a:r>
              <a:rPr lang="en-US" dirty="0" smtClean="0"/>
              <a:t>Religions</a:t>
            </a:r>
          </a:p>
          <a:p>
            <a:pPr lvl="1"/>
            <a:r>
              <a:rPr lang="en-US" dirty="0" smtClean="0"/>
              <a:t>Islam</a:t>
            </a:r>
          </a:p>
          <a:p>
            <a:r>
              <a:rPr lang="en-US" dirty="0" smtClean="0"/>
              <a:t>Climate</a:t>
            </a:r>
          </a:p>
          <a:p>
            <a:r>
              <a:rPr lang="en-US" dirty="0" smtClean="0"/>
              <a:t>Languages</a:t>
            </a:r>
          </a:p>
          <a:p>
            <a:pPr lvl="1"/>
            <a:r>
              <a:rPr lang="en-US" dirty="0" smtClean="0"/>
              <a:t>Arabic</a:t>
            </a:r>
          </a:p>
          <a:p>
            <a:pPr lvl="1"/>
            <a:r>
              <a:rPr lang="en-US" dirty="0" smtClean="0"/>
              <a:t>French</a:t>
            </a:r>
          </a:p>
          <a:p>
            <a:pPr lvl="1"/>
            <a:r>
              <a:rPr lang="en-US" dirty="0" smtClean="0"/>
              <a:t>English</a:t>
            </a:r>
            <a:endParaRPr lang="en-US" dirty="0"/>
          </a:p>
        </p:txBody>
      </p:sp>
      <p:pic>
        <p:nvPicPr>
          <p:cNvPr id="30722" name="Picture 2" descr="http://upload.wikimedia.org/wikipedia/commons/b/b8/Official_LanguagesMap-Afric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543203"/>
            <a:ext cx="4876800" cy="5314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5410200" cy="4953000"/>
          </a:xfrm>
        </p:spPr>
        <p:txBody>
          <a:bodyPr/>
          <a:lstStyle/>
          <a:p>
            <a:r>
              <a:rPr lang="en-US" dirty="0" smtClean="0"/>
              <a:t>Mediterranean</a:t>
            </a:r>
          </a:p>
          <a:p>
            <a:r>
              <a:rPr lang="en-US" dirty="0" smtClean="0"/>
              <a:t>Arid (Sahara)</a:t>
            </a:r>
          </a:p>
          <a:p>
            <a:r>
              <a:rPr lang="en-US" dirty="0" smtClean="0"/>
              <a:t>Tropical</a:t>
            </a:r>
          </a:p>
          <a:p>
            <a:r>
              <a:rPr lang="en-US" dirty="0" smtClean="0"/>
              <a:t> Rainy season varies by region (April to November)</a:t>
            </a:r>
          </a:p>
          <a:p>
            <a:endParaRPr lang="en-US" dirty="0"/>
          </a:p>
        </p:txBody>
      </p:sp>
      <p:pic>
        <p:nvPicPr>
          <p:cNvPr id="18434" name="Picture 2" descr="Climate of North Africa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419600"/>
            <a:ext cx="6324144" cy="2133600"/>
          </a:xfrm>
          <a:prstGeom prst="rect">
            <a:avLst/>
          </a:prstGeom>
          <a:noFill/>
        </p:spPr>
      </p:pic>
      <p:pic>
        <p:nvPicPr>
          <p:cNvPr id="18436" name="Picture 4" descr="Key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00200"/>
            <a:ext cx="3048000" cy="2847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Atlas Mountains</a:t>
            </a:r>
          </a:p>
          <a:p>
            <a:r>
              <a:rPr lang="en-US" dirty="0" smtClean="0"/>
              <a:t>Nile River</a:t>
            </a:r>
          </a:p>
          <a:p>
            <a:r>
              <a:rPr lang="en-US" dirty="0" smtClean="0"/>
              <a:t>Mediterranean Coast</a:t>
            </a:r>
          </a:p>
          <a:p>
            <a:r>
              <a:rPr lang="en-US" dirty="0" smtClean="0"/>
              <a:t>Red Sea</a:t>
            </a:r>
          </a:p>
          <a:p>
            <a:r>
              <a:rPr lang="en-US" dirty="0" smtClean="0"/>
              <a:t>Suez Canal</a:t>
            </a:r>
          </a:p>
          <a:p>
            <a:r>
              <a:rPr lang="en-US" dirty="0" smtClean="0"/>
              <a:t>Sahara Desert</a:t>
            </a:r>
          </a:p>
          <a:p>
            <a:endParaRPr lang="en-US" dirty="0"/>
          </a:p>
        </p:txBody>
      </p:sp>
      <p:pic>
        <p:nvPicPr>
          <p:cNvPr id="29698" name="Picture 2" descr="http://t3.gstatic.com/images?q=tbn:ANd9GcSJyptjaOTkFIk9twEGX5ObJ5t7Wn4nQCfZ4SEEo2LaqJsURLEhFw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6502" y="1524000"/>
            <a:ext cx="4026498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4034" name="Picture 2" descr="http://upload.wikimedia.org/wikipedia/commons/thumb/c/c1/Saharan_topographic_elements_map.png/400px-Saharan_topographic_elements_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273" y="2209800"/>
            <a:ext cx="8312727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1183</TotalTime>
  <Words>1440</Words>
  <Application>Microsoft Office PowerPoint</Application>
  <PresentationFormat>On-screen Show (4:3)</PresentationFormat>
  <Paragraphs>419</Paragraphs>
  <Slides>54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Median</vt:lpstr>
      <vt:lpstr>Northern Africa</vt:lpstr>
      <vt:lpstr>Satellite Image</vt:lpstr>
      <vt:lpstr>Northern Africa</vt:lpstr>
      <vt:lpstr>Northern Africa</vt:lpstr>
      <vt:lpstr>Sub-Regions of North Africa</vt:lpstr>
      <vt:lpstr>What does Northern Africa have in common?</vt:lpstr>
      <vt:lpstr>Climate</vt:lpstr>
      <vt:lpstr>Geography</vt:lpstr>
      <vt:lpstr>Geography</vt:lpstr>
      <vt:lpstr>Atlas Mountains</vt:lpstr>
      <vt:lpstr>Atlas Mountains</vt:lpstr>
      <vt:lpstr>Sahara Desert</vt:lpstr>
      <vt:lpstr>Sahara</vt:lpstr>
      <vt:lpstr>Animals of the Sahara</vt:lpstr>
      <vt:lpstr>Sahel</vt:lpstr>
      <vt:lpstr>Animals of the Sahel</vt:lpstr>
      <vt:lpstr>Desertification</vt:lpstr>
      <vt:lpstr>Sand Shields</vt:lpstr>
      <vt:lpstr>Mediterranean</vt:lpstr>
      <vt:lpstr>Suez Canal</vt:lpstr>
      <vt:lpstr>Nile River</vt:lpstr>
      <vt:lpstr>Nile River</vt:lpstr>
      <vt:lpstr>Ancient Egypt and the Nile</vt:lpstr>
      <vt:lpstr>How did Egyptians use the land around the Nile?</vt:lpstr>
      <vt:lpstr>Ancient Egypt and the Nile</vt:lpstr>
      <vt:lpstr>The Nile Today</vt:lpstr>
      <vt:lpstr>Countries of North Africa</vt:lpstr>
      <vt:lpstr>Crops</vt:lpstr>
      <vt:lpstr>Country Facts</vt:lpstr>
      <vt:lpstr>Egypt</vt:lpstr>
      <vt:lpstr>PEOPLE</vt:lpstr>
      <vt:lpstr>INDUSTRY</vt:lpstr>
      <vt:lpstr>INDUSTRY</vt:lpstr>
      <vt:lpstr>Aswan Dam</vt:lpstr>
      <vt:lpstr>Current Events</vt:lpstr>
      <vt:lpstr>Tunisia</vt:lpstr>
      <vt:lpstr>Major Projects</vt:lpstr>
      <vt:lpstr>Current Events - Tunisia</vt:lpstr>
      <vt:lpstr>Algeria</vt:lpstr>
      <vt:lpstr>History</vt:lpstr>
      <vt:lpstr>Political Parties and Influences</vt:lpstr>
      <vt:lpstr>Industries</vt:lpstr>
      <vt:lpstr>Current Events - Algeria</vt:lpstr>
      <vt:lpstr>Libya</vt:lpstr>
      <vt:lpstr>Libya – Current Events!</vt:lpstr>
      <vt:lpstr>Morocco</vt:lpstr>
      <vt:lpstr>Morocco – Current Events</vt:lpstr>
      <vt:lpstr>Northern Africa Protests</vt:lpstr>
      <vt:lpstr>Western Sahara</vt:lpstr>
      <vt:lpstr>Western Sahara- Current Events</vt:lpstr>
      <vt:lpstr>Sudan</vt:lpstr>
      <vt:lpstr>Resources and Industries</vt:lpstr>
      <vt:lpstr>Current Events - Sudan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Northern Africa</dc:title>
  <dc:creator>wreid</dc:creator>
  <cp:lastModifiedBy>wreid</cp:lastModifiedBy>
  <cp:revision>131</cp:revision>
  <dcterms:created xsi:type="dcterms:W3CDTF">2011-02-18T17:20:58Z</dcterms:created>
  <dcterms:modified xsi:type="dcterms:W3CDTF">2011-03-01T17:45:51Z</dcterms:modified>
</cp:coreProperties>
</file>